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4"/>
  </p:handoutMasterIdLst>
  <p:sldIdLst>
    <p:sldId id="256" r:id="rId2"/>
    <p:sldId id="257" r:id="rId3"/>
    <p:sldId id="258" r:id="rId4"/>
    <p:sldId id="261" r:id="rId5"/>
    <p:sldId id="290" r:id="rId6"/>
    <p:sldId id="289" r:id="rId7"/>
    <p:sldId id="263" r:id="rId8"/>
    <p:sldId id="281" r:id="rId9"/>
    <p:sldId id="266" r:id="rId10"/>
    <p:sldId id="285" r:id="rId11"/>
    <p:sldId id="286" r:id="rId12"/>
    <p:sldId id="287" r:id="rId13"/>
    <p:sldId id="267" r:id="rId14"/>
    <p:sldId id="284" r:id="rId15"/>
    <p:sldId id="282" r:id="rId16"/>
    <p:sldId id="283" r:id="rId17"/>
    <p:sldId id="268" r:id="rId18"/>
    <p:sldId id="273" r:id="rId19"/>
    <p:sldId id="276" r:id="rId20"/>
    <p:sldId id="278" r:id="rId21"/>
    <p:sldId id="279" r:id="rId22"/>
    <p:sldId id="26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E760E7D-C731-4D7B-B533-320D55C56D7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4BB07CD0-07AE-4A09-9964-084CC15056E1}">
      <dgm:prSet/>
      <dgm:spPr/>
      <dgm:t>
        <a:bodyPr/>
        <a:lstStyle/>
        <a:p>
          <a:r>
            <a:rPr lang="en-US"/>
            <a:t>Building bls skills</a:t>
          </a:r>
        </a:p>
      </dgm:t>
    </dgm:pt>
    <dgm:pt modelId="{20ACF2F8-4DCD-4E75-B79C-6D4CA0AB9888}" type="parTrans" cxnId="{F566A657-FC5D-4F48-BA08-539F95A71828}">
      <dgm:prSet/>
      <dgm:spPr/>
      <dgm:t>
        <a:bodyPr/>
        <a:lstStyle/>
        <a:p>
          <a:endParaRPr lang="en-US"/>
        </a:p>
      </dgm:t>
    </dgm:pt>
    <dgm:pt modelId="{1E505EAC-ACEC-44B2-BC20-4A08CF6E28F9}" type="sibTrans" cxnId="{F566A657-FC5D-4F48-BA08-539F95A71828}">
      <dgm:prSet/>
      <dgm:spPr/>
      <dgm:t>
        <a:bodyPr/>
        <a:lstStyle/>
        <a:p>
          <a:endParaRPr lang="en-US"/>
        </a:p>
      </dgm:t>
    </dgm:pt>
    <dgm:pt modelId="{FBFD212A-1C95-493D-8BF7-46004C0119CA}">
      <dgm:prSet/>
      <dgm:spPr/>
      <dgm:t>
        <a:bodyPr/>
        <a:lstStyle/>
        <a:p>
          <a:r>
            <a:rPr lang="en-US"/>
            <a:t>No initial bls coverage</a:t>
          </a:r>
        </a:p>
      </dgm:t>
    </dgm:pt>
    <dgm:pt modelId="{81A17A34-6FDE-45CF-AF91-504F51D7782F}" type="parTrans" cxnId="{8D33A145-6F7A-45F7-8381-86B1369E4611}">
      <dgm:prSet/>
      <dgm:spPr/>
      <dgm:t>
        <a:bodyPr/>
        <a:lstStyle/>
        <a:p>
          <a:endParaRPr lang="en-US"/>
        </a:p>
      </dgm:t>
    </dgm:pt>
    <dgm:pt modelId="{E605AE9A-C038-47D3-B9FD-078E648634B4}" type="sibTrans" cxnId="{8D33A145-6F7A-45F7-8381-86B1369E4611}">
      <dgm:prSet/>
      <dgm:spPr/>
      <dgm:t>
        <a:bodyPr/>
        <a:lstStyle/>
        <a:p>
          <a:endParaRPr lang="en-US"/>
        </a:p>
      </dgm:t>
    </dgm:pt>
    <dgm:pt modelId="{F2509FB2-AED5-4CC9-9D51-EA858B2F531C}">
      <dgm:prSet/>
      <dgm:spPr/>
      <dgm:t>
        <a:bodyPr/>
        <a:lstStyle/>
        <a:p>
          <a:r>
            <a:rPr lang="en-US"/>
            <a:t>Reliance of als services to handle bls skilled calls</a:t>
          </a:r>
        </a:p>
      </dgm:t>
    </dgm:pt>
    <dgm:pt modelId="{E82FCFD1-D4AB-41C9-8CFA-530B48699918}" type="parTrans" cxnId="{6A05175A-26C4-4010-95B7-E3C108C8C689}">
      <dgm:prSet/>
      <dgm:spPr/>
      <dgm:t>
        <a:bodyPr/>
        <a:lstStyle/>
        <a:p>
          <a:endParaRPr lang="en-US"/>
        </a:p>
      </dgm:t>
    </dgm:pt>
    <dgm:pt modelId="{3A4D0EFB-DA45-49F7-A630-BF826E34F6B4}" type="sibTrans" cxnId="{6A05175A-26C4-4010-95B7-E3C108C8C689}">
      <dgm:prSet/>
      <dgm:spPr/>
      <dgm:t>
        <a:bodyPr/>
        <a:lstStyle/>
        <a:p>
          <a:endParaRPr lang="en-US"/>
        </a:p>
      </dgm:t>
    </dgm:pt>
    <dgm:pt modelId="{C3C5F517-7941-4C40-ADB6-50F41B5763DB}">
      <dgm:prSet/>
      <dgm:spPr/>
      <dgm:t>
        <a:bodyPr/>
        <a:lstStyle/>
        <a:p>
          <a:r>
            <a:rPr lang="en-US"/>
            <a:t>Bls responding to non-emergent police calls</a:t>
          </a:r>
        </a:p>
      </dgm:t>
    </dgm:pt>
    <dgm:pt modelId="{EECF0240-B527-4D83-BA3C-9B3912CDFB90}" type="parTrans" cxnId="{0C46AB98-666A-4E78-ADF7-DD695F81B655}">
      <dgm:prSet/>
      <dgm:spPr/>
      <dgm:t>
        <a:bodyPr/>
        <a:lstStyle/>
        <a:p>
          <a:endParaRPr lang="en-US"/>
        </a:p>
      </dgm:t>
    </dgm:pt>
    <dgm:pt modelId="{C1F79B82-A551-479F-933B-435A161E92FA}" type="sibTrans" cxnId="{0C46AB98-666A-4E78-ADF7-DD695F81B655}">
      <dgm:prSet/>
      <dgm:spPr/>
      <dgm:t>
        <a:bodyPr/>
        <a:lstStyle/>
        <a:p>
          <a:endParaRPr lang="en-US"/>
        </a:p>
      </dgm:t>
    </dgm:pt>
    <dgm:pt modelId="{3D5033AE-92CE-4E25-9ADF-02E7BA6E09D2}">
      <dgm:prSet/>
      <dgm:spPr/>
      <dgm:t>
        <a:bodyPr/>
        <a:lstStyle/>
        <a:p>
          <a:r>
            <a:rPr lang="en-US"/>
            <a:t>Coverage time for mutual aid / Out of Service (oos) times</a:t>
          </a:r>
        </a:p>
      </dgm:t>
    </dgm:pt>
    <dgm:pt modelId="{2411B39F-014F-438F-9B51-E6B99CF40D10}" type="parTrans" cxnId="{1F74D7BA-DF75-478B-91AB-A4BF0C12F408}">
      <dgm:prSet/>
      <dgm:spPr/>
      <dgm:t>
        <a:bodyPr/>
        <a:lstStyle/>
        <a:p>
          <a:endParaRPr lang="en-US"/>
        </a:p>
      </dgm:t>
    </dgm:pt>
    <dgm:pt modelId="{93DBD206-D434-4F3E-A4BE-D182C8476ED8}" type="sibTrans" cxnId="{1F74D7BA-DF75-478B-91AB-A4BF0C12F408}">
      <dgm:prSet/>
      <dgm:spPr/>
      <dgm:t>
        <a:bodyPr/>
        <a:lstStyle/>
        <a:p>
          <a:endParaRPr lang="en-US"/>
        </a:p>
      </dgm:t>
    </dgm:pt>
    <dgm:pt modelId="{032C9FA4-8B7E-4350-9F91-94F75AC90B79}">
      <dgm:prSet/>
      <dgm:spPr/>
      <dgm:t>
        <a:bodyPr/>
        <a:lstStyle/>
        <a:p>
          <a:r>
            <a:rPr lang="en-US"/>
            <a:t>Financial support for emergency services</a:t>
          </a:r>
        </a:p>
      </dgm:t>
    </dgm:pt>
    <dgm:pt modelId="{F40EB51D-C8D2-474D-B59A-60AA76CAA676}" type="parTrans" cxnId="{6B922161-516D-4EE1-BA3F-5BF2225694EF}">
      <dgm:prSet/>
      <dgm:spPr/>
      <dgm:t>
        <a:bodyPr/>
        <a:lstStyle/>
        <a:p>
          <a:endParaRPr lang="en-US"/>
        </a:p>
      </dgm:t>
    </dgm:pt>
    <dgm:pt modelId="{C7AB223C-3625-4E65-8227-8BC3CB1F0566}" type="sibTrans" cxnId="{6B922161-516D-4EE1-BA3F-5BF2225694EF}">
      <dgm:prSet/>
      <dgm:spPr/>
      <dgm:t>
        <a:bodyPr/>
        <a:lstStyle/>
        <a:p>
          <a:endParaRPr lang="en-US"/>
        </a:p>
      </dgm:t>
    </dgm:pt>
    <dgm:pt modelId="{8EF56335-61C0-4AF6-BBF7-D7D9E7A8DAC1}">
      <dgm:prSet/>
      <dgm:spPr/>
      <dgm:t>
        <a:bodyPr/>
        <a:lstStyle/>
        <a:p>
          <a:r>
            <a:rPr lang="en-US"/>
            <a:t>Emt candidates not finishing the process for emt by 2013 standards </a:t>
          </a:r>
        </a:p>
      </dgm:t>
    </dgm:pt>
    <dgm:pt modelId="{63CA0B8B-7EB5-4713-9365-D921ADF1C143}" type="parTrans" cxnId="{9C3B0A06-54D0-46CF-8333-D33BD873B947}">
      <dgm:prSet/>
      <dgm:spPr/>
      <dgm:t>
        <a:bodyPr/>
        <a:lstStyle/>
        <a:p>
          <a:endParaRPr lang="en-US"/>
        </a:p>
      </dgm:t>
    </dgm:pt>
    <dgm:pt modelId="{FEF82A6D-F49C-435A-936B-F3B728CEBACC}" type="sibTrans" cxnId="{9C3B0A06-54D0-46CF-8333-D33BD873B947}">
      <dgm:prSet/>
      <dgm:spPr/>
      <dgm:t>
        <a:bodyPr/>
        <a:lstStyle/>
        <a:p>
          <a:endParaRPr lang="en-US"/>
        </a:p>
      </dgm:t>
    </dgm:pt>
    <dgm:pt modelId="{4D9EE35D-E782-4B29-B02E-D218732FCBC5}" type="pres">
      <dgm:prSet presAssocID="{CE760E7D-C731-4D7B-B533-320D55C56D7B}" presName="diagram" presStyleCnt="0">
        <dgm:presLayoutVars>
          <dgm:dir/>
          <dgm:resizeHandles val="exact"/>
        </dgm:presLayoutVars>
      </dgm:prSet>
      <dgm:spPr/>
    </dgm:pt>
    <dgm:pt modelId="{032BB692-14CD-494D-85BF-72E4A12909F9}" type="pres">
      <dgm:prSet presAssocID="{4BB07CD0-07AE-4A09-9964-084CC15056E1}" presName="node" presStyleLbl="node1" presStyleIdx="0" presStyleCnt="7">
        <dgm:presLayoutVars>
          <dgm:bulletEnabled val="1"/>
        </dgm:presLayoutVars>
      </dgm:prSet>
      <dgm:spPr/>
    </dgm:pt>
    <dgm:pt modelId="{08F6B05C-3677-44E7-9887-8084130D718B}" type="pres">
      <dgm:prSet presAssocID="{1E505EAC-ACEC-44B2-BC20-4A08CF6E28F9}" presName="sibTrans" presStyleCnt="0"/>
      <dgm:spPr/>
    </dgm:pt>
    <dgm:pt modelId="{165FE9DA-7E79-42F6-AD97-A9058525C4D1}" type="pres">
      <dgm:prSet presAssocID="{FBFD212A-1C95-493D-8BF7-46004C0119CA}" presName="node" presStyleLbl="node1" presStyleIdx="1" presStyleCnt="7">
        <dgm:presLayoutVars>
          <dgm:bulletEnabled val="1"/>
        </dgm:presLayoutVars>
      </dgm:prSet>
      <dgm:spPr/>
    </dgm:pt>
    <dgm:pt modelId="{A9F5F290-6421-424C-B770-E39C59F1B16D}" type="pres">
      <dgm:prSet presAssocID="{E605AE9A-C038-47D3-B9FD-078E648634B4}" presName="sibTrans" presStyleCnt="0"/>
      <dgm:spPr/>
    </dgm:pt>
    <dgm:pt modelId="{A30CC658-13D7-4C13-BB8C-E84728F8CAFA}" type="pres">
      <dgm:prSet presAssocID="{F2509FB2-AED5-4CC9-9D51-EA858B2F531C}" presName="node" presStyleLbl="node1" presStyleIdx="2" presStyleCnt="7">
        <dgm:presLayoutVars>
          <dgm:bulletEnabled val="1"/>
        </dgm:presLayoutVars>
      </dgm:prSet>
      <dgm:spPr/>
    </dgm:pt>
    <dgm:pt modelId="{31A4BFE2-AC9E-41BE-8F4F-9D484D0A6779}" type="pres">
      <dgm:prSet presAssocID="{3A4D0EFB-DA45-49F7-A630-BF826E34F6B4}" presName="sibTrans" presStyleCnt="0"/>
      <dgm:spPr/>
    </dgm:pt>
    <dgm:pt modelId="{B67CA60F-5805-4A9E-AC52-48CA8A277212}" type="pres">
      <dgm:prSet presAssocID="{C3C5F517-7941-4C40-ADB6-50F41B5763DB}" presName="node" presStyleLbl="node1" presStyleIdx="3" presStyleCnt="7">
        <dgm:presLayoutVars>
          <dgm:bulletEnabled val="1"/>
        </dgm:presLayoutVars>
      </dgm:prSet>
      <dgm:spPr/>
    </dgm:pt>
    <dgm:pt modelId="{3013B912-3519-4BE0-ACF9-FB4FD8EA97E1}" type="pres">
      <dgm:prSet presAssocID="{C1F79B82-A551-479F-933B-435A161E92FA}" presName="sibTrans" presStyleCnt="0"/>
      <dgm:spPr/>
    </dgm:pt>
    <dgm:pt modelId="{07E38AF0-BDB7-4BDC-B340-932535B4C086}" type="pres">
      <dgm:prSet presAssocID="{3D5033AE-92CE-4E25-9ADF-02E7BA6E09D2}" presName="node" presStyleLbl="node1" presStyleIdx="4" presStyleCnt="7">
        <dgm:presLayoutVars>
          <dgm:bulletEnabled val="1"/>
        </dgm:presLayoutVars>
      </dgm:prSet>
      <dgm:spPr/>
    </dgm:pt>
    <dgm:pt modelId="{4BA543BC-4CFD-4B66-BE74-07C2F8A601BA}" type="pres">
      <dgm:prSet presAssocID="{93DBD206-D434-4F3E-A4BE-D182C8476ED8}" presName="sibTrans" presStyleCnt="0"/>
      <dgm:spPr/>
    </dgm:pt>
    <dgm:pt modelId="{6BDC0C5D-58CB-46B3-99B9-45D18736E19E}" type="pres">
      <dgm:prSet presAssocID="{032C9FA4-8B7E-4350-9F91-94F75AC90B79}" presName="node" presStyleLbl="node1" presStyleIdx="5" presStyleCnt="7">
        <dgm:presLayoutVars>
          <dgm:bulletEnabled val="1"/>
        </dgm:presLayoutVars>
      </dgm:prSet>
      <dgm:spPr/>
    </dgm:pt>
    <dgm:pt modelId="{1AD8E229-E6E5-4DA5-ABDD-9236C326F93A}" type="pres">
      <dgm:prSet presAssocID="{C7AB223C-3625-4E65-8227-8BC3CB1F0566}" presName="sibTrans" presStyleCnt="0"/>
      <dgm:spPr/>
    </dgm:pt>
    <dgm:pt modelId="{3CFEE833-7458-4466-99C1-2C77781C1975}" type="pres">
      <dgm:prSet presAssocID="{8EF56335-61C0-4AF6-BBF7-D7D9E7A8DAC1}" presName="node" presStyleLbl="node1" presStyleIdx="6" presStyleCnt="7">
        <dgm:presLayoutVars>
          <dgm:bulletEnabled val="1"/>
        </dgm:presLayoutVars>
      </dgm:prSet>
      <dgm:spPr/>
    </dgm:pt>
  </dgm:ptLst>
  <dgm:cxnLst>
    <dgm:cxn modelId="{9C3B0A06-54D0-46CF-8333-D33BD873B947}" srcId="{CE760E7D-C731-4D7B-B533-320D55C56D7B}" destId="{8EF56335-61C0-4AF6-BBF7-D7D9E7A8DAC1}" srcOrd="6" destOrd="0" parTransId="{63CA0B8B-7EB5-4713-9365-D921ADF1C143}" sibTransId="{FEF82A6D-F49C-435A-936B-F3B728CEBACC}"/>
    <dgm:cxn modelId="{03FBA21E-A40F-4965-9A98-4AD90655BA20}" type="presOf" srcId="{8EF56335-61C0-4AF6-BBF7-D7D9E7A8DAC1}" destId="{3CFEE833-7458-4466-99C1-2C77781C1975}" srcOrd="0" destOrd="0" presId="urn:microsoft.com/office/officeart/2005/8/layout/default"/>
    <dgm:cxn modelId="{51757D35-4782-4438-A7AD-DCE5DBBEADF3}" type="presOf" srcId="{4BB07CD0-07AE-4A09-9964-084CC15056E1}" destId="{032BB692-14CD-494D-85BF-72E4A12909F9}" srcOrd="0" destOrd="0" presId="urn:microsoft.com/office/officeart/2005/8/layout/default"/>
    <dgm:cxn modelId="{6B922161-516D-4EE1-BA3F-5BF2225694EF}" srcId="{CE760E7D-C731-4D7B-B533-320D55C56D7B}" destId="{032C9FA4-8B7E-4350-9F91-94F75AC90B79}" srcOrd="5" destOrd="0" parTransId="{F40EB51D-C8D2-474D-B59A-60AA76CAA676}" sibTransId="{C7AB223C-3625-4E65-8227-8BC3CB1F0566}"/>
    <dgm:cxn modelId="{A0B45F64-E876-4060-A2AE-FFD346023A35}" type="presOf" srcId="{C3C5F517-7941-4C40-ADB6-50F41B5763DB}" destId="{B67CA60F-5805-4A9E-AC52-48CA8A277212}" srcOrd="0" destOrd="0" presId="urn:microsoft.com/office/officeart/2005/8/layout/default"/>
    <dgm:cxn modelId="{8D33A145-6F7A-45F7-8381-86B1369E4611}" srcId="{CE760E7D-C731-4D7B-B533-320D55C56D7B}" destId="{FBFD212A-1C95-493D-8BF7-46004C0119CA}" srcOrd="1" destOrd="0" parTransId="{81A17A34-6FDE-45CF-AF91-504F51D7782F}" sibTransId="{E605AE9A-C038-47D3-B9FD-078E648634B4}"/>
    <dgm:cxn modelId="{EE36EA4A-9BFB-411E-AC52-130887F62B43}" type="presOf" srcId="{FBFD212A-1C95-493D-8BF7-46004C0119CA}" destId="{165FE9DA-7E79-42F6-AD97-A9058525C4D1}" srcOrd="0" destOrd="0" presId="urn:microsoft.com/office/officeart/2005/8/layout/default"/>
    <dgm:cxn modelId="{DD867A6E-CFF9-4953-AADD-C8AC004A00A7}" type="presOf" srcId="{3D5033AE-92CE-4E25-9ADF-02E7BA6E09D2}" destId="{07E38AF0-BDB7-4BDC-B340-932535B4C086}" srcOrd="0" destOrd="0" presId="urn:microsoft.com/office/officeart/2005/8/layout/default"/>
    <dgm:cxn modelId="{F73A8F54-8AA2-4CC3-B061-167E9D7BBCE9}" type="presOf" srcId="{032C9FA4-8B7E-4350-9F91-94F75AC90B79}" destId="{6BDC0C5D-58CB-46B3-99B9-45D18736E19E}" srcOrd="0" destOrd="0" presId="urn:microsoft.com/office/officeart/2005/8/layout/default"/>
    <dgm:cxn modelId="{F566A657-FC5D-4F48-BA08-539F95A71828}" srcId="{CE760E7D-C731-4D7B-B533-320D55C56D7B}" destId="{4BB07CD0-07AE-4A09-9964-084CC15056E1}" srcOrd="0" destOrd="0" parTransId="{20ACF2F8-4DCD-4E75-B79C-6D4CA0AB9888}" sibTransId="{1E505EAC-ACEC-44B2-BC20-4A08CF6E28F9}"/>
    <dgm:cxn modelId="{6A05175A-26C4-4010-95B7-E3C108C8C689}" srcId="{CE760E7D-C731-4D7B-B533-320D55C56D7B}" destId="{F2509FB2-AED5-4CC9-9D51-EA858B2F531C}" srcOrd="2" destOrd="0" parTransId="{E82FCFD1-D4AB-41C9-8CFA-530B48699918}" sibTransId="{3A4D0EFB-DA45-49F7-A630-BF826E34F6B4}"/>
    <dgm:cxn modelId="{3A804A84-E294-4514-9546-9A7EE4D8B5E1}" type="presOf" srcId="{F2509FB2-AED5-4CC9-9D51-EA858B2F531C}" destId="{A30CC658-13D7-4C13-BB8C-E84728F8CAFA}" srcOrd="0" destOrd="0" presId="urn:microsoft.com/office/officeart/2005/8/layout/default"/>
    <dgm:cxn modelId="{0C46AB98-666A-4E78-ADF7-DD695F81B655}" srcId="{CE760E7D-C731-4D7B-B533-320D55C56D7B}" destId="{C3C5F517-7941-4C40-ADB6-50F41B5763DB}" srcOrd="3" destOrd="0" parTransId="{EECF0240-B527-4D83-BA3C-9B3912CDFB90}" sibTransId="{C1F79B82-A551-479F-933B-435A161E92FA}"/>
    <dgm:cxn modelId="{1F74D7BA-DF75-478B-91AB-A4BF0C12F408}" srcId="{CE760E7D-C731-4D7B-B533-320D55C56D7B}" destId="{3D5033AE-92CE-4E25-9ADF-02E7BA6E09D2}" srcOrd="4" destOrd="0" parTransId="{2411B39F-014F-438F-9B51-E6B99CF40D10}" sibTransId="{93DBD206-D434-4F3E-A4BE-D182C8476ED8}"/>
    <dgm:cxn modelId="{9F9A87DC-0671-4609-A0CC-B824CA4EB7DA}" type="presOf" srcId="{CE760E7D-C731-4D7B-B533-320D55C56D7B}" destId="{4D9EE35D-E782-4B29-B02E-D218732FCBC5}" srcOrd="0" destOrd="0" presId="urn:microsoft.com/office/officeart/2005/8/layout/default"/>
    <dgm:cxn modelId="{14F15A97-9223-4361-93E7-59C6EFC45583}" type="presParOf" srcId="{4D9EE35D-E782-4B29-B02E-D218732FCBC5}" destId="{032BB692-14CD-494D-85BF-72E4A12909F9}" srcOrd="0" destOrd="0" presId="urn:microsoft.com/office/officeart/2005/8/layout/default"/>
    <dgm:cxn modelId="{8B95A0E3-862D-4B8A-AABE-BE2D2F3E4D29}" type="presParOf" srcId="{4D9EE35D-E782-4B29-B02E-D218732FCBC5}" destId="{08F6B05C-3677-44E7-9887-8084130D718B}" srcOrd="1" destOrd="0" presId="urn:microsoft.com/office/officeart/2005/8/layout/default"/>
    <dgm:cxn modelId="{FC81A37F-03DE-4076-9F64-8F0239CF0FB2}" type="presParOf" srcId="{4D9EE35D-E782-4B29-B02E-D218732FCBC5}" destId="{165FE9DA-7E79-42F6-AD97-A9058525C4D1}" srcOrd="2" destOrd="0" presId="urn:microsoft.com/office/officeart/2005/8/layout/default"/>
    <dgm:cxn modelId="{326FDA4E-CCC7-411A-8BF9-DB62C946D8DB}" type="presParOf" srcId="{4D9EE35D-E782-4B29-B02E-D218732FCBC5}" destId="{A9F5F290-6421-424C-B770-E39C59F1B16D}" srcOrd="3" destOrd="0" presId="urn:microsoft.com/office/officeart/2005/8/layout/default"/>
    <dgm:cxn modelId="{447829A4-17B7-41A1-B1EF-59A97969EB4C}" type="presParOf" srcId="{4D9EE35D-E782-4B29-B02E-D218732FCBC5}" destId="{A30CC658-13D7-4C13-BB8C-E84728F8CAFA}" srcOrd="4" destOrd="0" presId="urn:microsoft.com/office/officeart/2005/8/layout/default"/>
    <dgm:cxn modelId="{60FF6EEA-EEA7-48E9-8BDB-53C7BCF7C49F}" type="presParOf" srcId="{4D9EE35D-E782-4B29-B02E-D218732FCBC5}" destId="{31A4BFE2-AC9E-41BE-8F4F-9D484D0A6779}" srcOrd="5" destOrd="0" presId="urn:microsoft.com/office/officeart/2005/8/layout/default"/>
    <dgm:cxn modelId="{C333DAD3-B638-494B-AE1A-8443C251CDEA}" type="presParOf" srcId="{4D9EE35D-E782-4B29-B02E-D218732FCBC5}" destId="{B67CA60F-5805-4A9E-AC52-48CA8A277212}" srcOrd="6" destOrd="0" presId="urn:microsoft.com/office/officeart/2005/8/layout/default"/>
    <dgm:cxn modelId="{47A1F449-59CC-4E46-BD54-B9E4BF836078}" type="presParOf" srcId="{4D9EE35D-E782-4B29-B02E-D218732FCBC5}" destId="{3013B912-3519-4BE0-ACF9-FB4FD8EA97E1}" srcOrd="7" destOrd="0" presId="urn:microsoft.com/office/officeart/2005/8/layout/default"/>
    <dgm:cxn modelId="{E2249570-6D92-49CB-80E0-FC35209DF312}" type="presParOf" srcId="{4D9EE35D-E782-4B29-B02E-D218732FCBC5}" destId="{07E38AF0-BDB7-4BDC-B340-932535B4C086}" srcOrd="8" destOrd="0" presId="urn:microsoft.com/office/officeart/2005/8/layout/default"/>
    <dgm:cxn modelId="{EB7B7A1B-0A96-4D79-B860-4F9754CCFCAE}" type="presParOf" srcId="{4D9EE35D-E782-4B29-B02E-D218732FCBC5}" destId="{4BA543BC-4CFD-4B66-BE74-07C2F8A601BA}" srcOrd="9" destOrd="0" presId="urn:microsoft.com/office/officeart/2005/8/layout/default"/>
    <dgm:cxn modelId="{3A104BDF-5133-4D4A-B83C-73F9954DF385}" type="presParOf" srcId="{4D9EE35D-E782-4B29-B02E-D218732FCBC5}" destId="{6BDC0C5D-58CB-46B3-99B9-45D18736E19E}" srcOrd="10" destOrd="0" presId="urn:microsoft.com/office/officeart/2005/8/layout/default"/>
    <dgm:cxn modelId="{8CDD6465-775F-4A89-B87E-89C16057CB7B}" type="presParOf" srcId="{4D9EE35D-E782-4B29-B02E-D218732FCBC5}" destId="{1AD8E229-E6E5-4DA5-ABDD-9236C326F93A}" srcOrd="11" destOrd="0" presId="urn:microsoft.com/office/officeart/2005/8/layout/default"/>
    <dgm:cxn modelId="{B8B33CE4-36E6-448A-A987-91362FE09EE4}" type="presParOf" srcId="{4D9EE35D-E782-4B29-B02E-D218732FCBC5}" destId="{3CFEE833-7458-4466-99C1-2C77781C197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1250E-42E4-4695-97F8-C132077B0EE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C8341C-4CE6-4BE1-A204-448DDA5DC644}">
      <dgm:prSet/>
      <dgm:spPr/>
      <dgm:t>
        <a:bodyPr/>
        <a:lstStyle/>
        <a:p>
          <a:r>
            <a:rPr lang="en-US"/>
            <a:t>Run 4 emt classes since study with assistance of donors</a:t>
          </a:r>
        </a:p>
      </dgm:t>
    </dgm:pt>
    <dgm:pt modelId="{23AB6EDE-69AA-4E74-888D-B006A653FF31}" type="parTrans" cxnId="{E188A8EF-D435-41A8-A68F-0264DB8BC575}">
      <dgm:prSet/>
      <dgm:spPr/>
      <dgm:t>
        <a:bodyPr/>
        <a:lstStyle/>
        <a:p>
          <a:endParaRPr lang="en-US"/>
        </a:p>
      </dgm:t>
    </dgm:pt>
    <dgm:pt modelId="{B69D4AC9-9E7A-4B6E-8B0C-75472066EF25}" type="sibTrans" cxnId="{E188A8EF-D435-41A8-A68F-0264DB8BC575}">
      <dgm:prSet/>
      <dgm:spPr/>
      <dgm:t>
        <a:bodyPr/>
        <a:lstStyle/>
        <a:p>
          <a:endParaRPr lang="en-US"/>
        </a:p>
      </dgm:t>
    </dgm:pt>
    <dgm:pt modelId="{3BF9C06B-5106-464D-9AEC-F7CFBB39690C}">
      <dgm:prSet/>
      <dgm:spPr/>
      <dgm:t>
        <a:bodyPr/>
        <a:lstStyle/>
        <a:p>
          <a:r>
            <a:rPr lang="en-US"/>
            <a:t>Implemented ceu training and courses to assist in skill development and retention</a:t>
          </a:r>
        </a:p>
      </dgm:t>
    </dgm:pt>
    <dgm:pt modelId="{F1DDF9AC-6F88-47A3-B58D-3510E20AFEF6}" type="parTrans" cxnId="{4A85E8E6-AF6C-4034-A1CB-964C719467FB}">
      <dgm:prSet/>
      <dgm:spPr/>
      <dgm:t>
        <a:bodyPr/>
        <a:lstStyle/>
        <a:p>
          <a:endParaRPr lang="en-US"/>
        </a:p>
      </dgm:t>
    </dgm:pt>
    <dgm:pt modelId="{50C7EE42-FB7A-46CD-AE2F-344EC3E76733}" type="sibTrans" cxnId="{4A85E8E6-AF6C-4034-A1CB-964C719467FB}">
      <dgm:prSet/>
      <dgm:spPr/>
      <dgm:t>
        <a:bodyPr/>
        <a:lstStyle/>
        <a:p>
          <a:endParaRPr lang="en-US"/>
        </a:p>
      </dgm:t>
    </dgm:pt>
    <dgm:pt modelId="{CF510509-9CF0-4A3B-9683-0DEBC17A5EB0}" type="pres">
      <dgm:prSet presAssocID="{FA91250E-42E4-4695-97F8-C132077B0EEB}" presName="root" presStyleCnt="0">
        <dgm:presLayoutVars>
          <dgm:dir/>
          <dgm:resizeHandles val="exact"/>
        </dgm:presLayoutVars>
      </dgm:prSet>
      <dgm:spPr/>
    </dgm:pt>
    <dgm:pt modelId="{4ACACB64-9730-468C-9E07-E8C1F45D18FD}" type="pres">
      <dgm:prSet presAssocID="{76C8341C-4CE6-4BE1-A204-448DDA5DC644}" presName="compNode" presStyleCnt="0"/>
      <dgm:spPr/>
    </dgm:pt>
    <dgm:pt modelId="{8638F9A8-D961-44CE-99C9-3D54530DD9E2}" type="pres">
      <dgm:prSet presAssocID="{76C8341C-4CE6-4BE1-A204-448DDA5DC644}" presName="bgRect" presStyleLbl="bgShp" presStyleIdx="0" presStyleCnt="2"/>
      <dgm:spPr/>
    </dgm:pt>
    <dgm:pt modelId="{DA52DCE8-B295-4445-B158-976C311CA12E}" type="pres">
      <dgm:prSet presAssocID="{76C8341C-4CE6-4BE1-A204-448DDA5DC64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7F94A3E-9033-4A73-93D1-C30852330B9B}" type="pres">
      <dgm:prSet presAssocID="{76C8341C-4CE6-4BE1-A204-448DDA5DC644}" presName="spaceRect" presStyleCnt="0"/>
      <dgm:spPr/>
    </dgm:pt>
    <dgm:pt modelId="{B14B8574-245E-4005-8BAA-1CED0EC6A7DD}" type="pres">
      <dgm:prSet presAssocID="{76C8341C-4CE6-4BE1-A204-448DDA5DC644}" presName="parTx" presStyleLbl="revTx" presStyleIdx="0" presStyleCnt="2">
        <dgm:presLayoutVars>
          <dgm:chMax val="0"/>
          <dgm:chPref val="0"/>
        </dgm:presLayoutVars>
      </dgm:prSet>
      <dgm:spPr/>
    </dgm:pt>
    <dgm:pt modelId="{FEA154A2-0B9A-4F1D-82B1-D7D24BF4C9F2}" type="pres">
      <dgm:prSet presAssocID="{B69D4AC9-9E7A-4B6E-8B0C-75472066EF25}" presName="sibTrans" presStyleCnt="0"/>
      <dgm:spPr/>
    </dgm:pt>
    <dgm:pt modelId="{DAE62796-4127-4D5D-BF2B-78453CFA7BB2}" type="pres">
      <dgm:prSet presAssocID="{3BF9C06B-5106-464D-9AEC-F7CFBB39690C}" presName="compNode" presStyleCnt="0"/>
      <dgm:spPr/>
    </dgm:pt>
    <dgm:pt modelId="{D2A3E04A-58DE-4560-BDB6-2EF4FC7B9B89}" type="pres">
      <dgm:prSet presAssocID="{3BF9C06B-5106-464D-9AEC-F7CFBB39690C}" presName="bgRect" presStyleLbl="bgShp" presStyleIdx="1" presStyleCnt="2"/>
      <dgm:spPr/>
    </dgm:pt>
    <dgm:pt modelId="{91DF5818-3EE3-4C2E-9E24-3E4A36CACC49}" type="pres">
      <dgm:prSet presAssocID="{3BF9C06B-5106-464D-9AEC-F7CFBB39690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5D16D66E-A293-4759-A8CA-830C8ECF9515}" type="pres">
      <dgm:prSet presAssocID="{3BF9C06B-5106-464D-9AEC-F7CFBB39690C}" presName="spaceRect" presStyleCnt="0"/>
      <dgm:spPr/>
    </dgm:pt>
    <dgm:pt modelId="{4DEF10B1-7430-498B-91D8-6E76033467D2}" type="pres">
      <dgm:prSet presAssocID="{3BF9C06B-5106-464D-9AEC-F7CFBB39690C}" presName="parTx" presStyleLbl="revTx" presStyleIdx="1" presStyleCnt="2">
        <dgm:presLayoutVars>
          <dgm:chMax val="0"/>
          <dgm:chPref val="0"/>
        </dgm:presLayoutVars>
      </dgm:prSet>
      <dgm:spPr/>
    </dgm:pt>
  </dgm:ptLst>
  <dgm:cxnLst>
    <dgm:cxn modelId="{E860DD6F-C4A6-48C8-A819-5B8568A38411}" type="presOf" srcId="{76C8341C-4CE6-4BE1-A204-448DDA5DC644}" destId="{B14B8574-245E-4005-8BAA-1CED0EC6A7DD}" srcOrd="0" destOrd="0" presId="urn:microsoft.com/office/officeart/2018/2/layout/IconVerticalSolidList"/>
    <dgm:cxn modelId="{9B70AC85-28D3-4F30-9CE3-4AC317FFBD1B}" type="presOf" srcId="{FA91250E-42E4-4695-97F8-C132077B0EEB}" destId="{CF510509-9CF0-4A3B-9683-0DEBC17A5EB0}" srcOrd="0" destOrd="0" presId="urn:microsoft.com/office/officeart/2018/2/layout/IconVerticalSolidList"/>
    <dgm:cxn modelId="{00AD7E8B-C3A1-42C8-A576-C12A89F8A2FA}" type="presOf" srcId="{3BF9C06B-5106-464D-9AEC-F7CFBB39690C}" destId="{4DEF10B1-7430-498B-91D8-6E76033467D2}" srcOrd="0" destOrd="0" presId="urn:microsoft.com/office/officeart/2018/2/layout/IconVerticalSolidList"/>
    <dgm:cxn modelId="{4A85E8E6-AF6C-4034-A1CB-964C719467FB}" srcId="{FA91250E-42E4-4695-97F8-C132077B0EEB}" destId="{3BF9C06B-5106-464D-9AEC-F7CFBB39690C}" srcOrd="1" destOrd="0" parTransId="{F1DDF9AC-6F88-47A3-B58D-3510E20AFEF6}" sibTransId="{50C7EE42-FB7A-46CD-AE2F-344EC3E76733}"/>
    <dgm:cxn modelId="{E188A8EF-D435-41A8-A68F-0264DB8BC575}" srcId="{FA91250E-42E4-4695-97F8-C132077B0EEB}" destId="{76C8341C-4CE6-4BE1-A204-448DDA5DC644}" srcOrd="0" destOrd="0" parTransId="{23AB6EDE-69AA-4E74-888D-B006A653FF31}" sibTransId="{B69D4AC9-9E7A-4B6E-8B0C-75472066EF25}"/>
    <dgm:cxn modelId="{CC63AF72-6199-4724-8D28-79DBD048B62F}" type="presParOf" srcId="{CF510509-9CF0-4A3B-9683-0DEBC17A5EB0}" destId="{4ACACB64-9730-468C-9E07-E8C1F45D18FD}" srcOrd="0" destOrd="0" presId="urn:microsoft.com/office/officeart/2018/2/layout/IconVerticalSolidList"/>
    <dgm:cxn modelId="{5563D2C9-FD7D-4624-8BDE-DA818DAE2F96}" type="presParOf" srcId="{4ACACB64-9730-468C-9E07-E8C1F45D18FD}" destId="{8638F9A8-D961-44CE-99C9-3D54530DD9E2}" srcOrd="0" destOrd="0" presId="urn:microsoft.com/office/officeart/2018/2/layout/IconVerticalSolidList"/>
    <dgm:cxn modelId="{B3AA501B-DD34-4A1D-ABD1-BFD41C039E43}" type="presParOf" srcId="{4ACACB64-9730-468C-9E07-E8C1F45D18FD}" destId="{DA52DCE8-B295-4445-B158-976C311CA12E}" srcOrd="1" destOrd="0" presId="urn:microsoft.com/office/officeart/2018/2/layout/IconVerticalSolidList"/>
    <dgm:cxn modelId="{4981C7AB-9555-4631-BA73-B75790B96C91}" type="presParOf" srcId="{4ACACB64-9730-468C-9E07-E8C1F45D18FD}" destId="{27F94A3E-9033-4A73-93D1-C30852330B9B}" srcOrd="2" destOrd="0" presId="urn:microsoft.com/office/officeart/2018/2/layout/IconVerticalSolidList"/>
    <dgm:cxn modelId="{54A90C63-8C38-4EE1-B86C-DC97B455A91C}" type="presParOf" srcId="{4ACACB64-9730-468C-9E07-E8C1F45D18FD}" destId="{B14B8574-245E-4005-8BAA-1CED0EC6A7DD}" srcOrd="3" destOrd="0" presId="urn:microsoft.com/office/officeart/2018/2/layout/IconVerticalSolidList"/>
    <dgm:cxn modelId="{B1826841-0B55-4080-BE7B-F5110BA12796}" type="presParOf" srcId="{CF510509-9CF0-4A3B-9683-0DEBC17A5EB0}" destId="{FEA154A2-0B9A-4F1D-82B1-D7D24BF4C9F2}" srcOrd="1" destOrd="0" presId="urn:microsoft.com/office/officeart/2018/2/layout/IconVerticalSolidList"/>
    <dgm:cxn modelId="{72ED7667-0B45-449D-80D8-A56734366780}" type="presParOf" srcId="{CF510509-9CF0-4A3B-9683-0DEBC17A5EB0}" destId="{DAE62796-4127-4D5D-BF2B-78453CFA7BB2}" srcOrd="2" destOrd="0" presId="urn:microsoft.com/office/officeart/2018/2/layout/IconVerticalSolidList"/>
    <dgm:cxn modelId="{8BF0D0DC-95FB-45FB-B0BC-F46401EF1A2B}" type="presParOf" srcId="{DAE62796-4127-4D5D-BF2B-78453CFA7BB2}" destId="{D2A3E04A-58DE-4560-BDB6-2EF4FC7B9B89}" srcOrd="0" destOrd="0" presId="urn:microsoft.com/office/officeart/2018/2/layout/IconVerticalSolidList"/>
    <dgm:cxn modelId="{3C06DD11-0511-4F61-AAB6-22D1A1C9F381}" type="presParOf" srcId="{DAE62796-4127-4D5D-BF2B-78453CFA7BB2}" destId="{91DF5818-3EE3-4C2E-9E24-3E4A36CACC49}" srcOrd="1" destOrd="0" presId="urn:microsoft.com/office/officeart/2018/2/layout/IconVerticalSolidList"/>
    <dgm:cxn modelId="{7A591018-1136-4F83-8888-CA1CF8150FBA}" type="presParOf" srcId="{DAE62796-4127-4D5D-BF2B-78453CFA7BB2}" destId="{5D16D66E-A293-4759-A8CA-830C8ECF9515}" srcOrd="2" destOrd="0" presId="urn:microsoft.com/office/officeart/2018/2/layout/IconVerticalSolidList"/>
    <dgm:cxn modelId="{F9B73833-9991-4216-AD2B-0FD590341FF0}" type="presParOf" srcId="{DAE62796-4127-4D5D-BF2B-78453CFA7BB2}" destId="{4DEF10B1-7430-498B-91D8-6E76033467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BB692-14CD-494D-85BF-72E4A12909F9}">
      <dsp:nvSpPr>
        <dsp:cNvPr id="0" name=""/>
        <dsp:cNvSpPr/>
      </dsp:nvSpPr>
      <dsp:spPr>
        <a:xfrm>
          <a:off x="2902" y="197176"/>
          <a:ext cx="2302371" cy="138142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Building bls skills</a:t>
          </a:r>
        </a:p>
      </dsp:txBody>
      <dsp:txXfrm>
        <a:off x="2902" y="197176"/>
        <a:ext cx="2302371" cy="1381422"/>
      </dsp:txXfrm>
    </dsp:sp>
    <dsp:sp modelId="{165FE9DA-7E79-42F6-AD97-A9058525C4D1}">
      <dsp:nvSpPr>
        <dsp:cNvPr id="0" name=""/>
        <dsp:cNvSpPr/>
      </dsp:nvSpPr>
      <dsp:spPr>
        <a:xfrm>
          <a:off x="2535510" y="197176"/>
          <a:ext cx="2302371" cy="1381422"/>
        </a:xfrm>
        <a:prstGeom prst="rect">
          <a:avLst/>
        </a:prstGeom>
        <a:solidFill>
          <a:schemeClr val="accent5">
            <a:hueOff val="-112661"/>
            <a:satOff val="-3016"/>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 initial bls coverage</a:t>
          </a:r>
        </a:p>
      </dsp:txBody>
      <dsp:txXfrm>
        <a:off x="2535510" y="197176"/>
        <a:ext cx="2302371" cy="1381422"/>
      </dsp:txXfrm>
    </dsp:sp>
    <dsp:sp modelId="{A30CC658-13D7-4C13-BB8C-E84728F8CAFA}">
      <dsp:nvSpPr>
        <dsp:cNvPr id="0" name=""/>
        <dsp:cNvSpPr/>
      </dsp:nvSpPr>
      <dsp:spPr>
        <a:xfrm>
          <a:off x="5068118" y="197176"/>
          <a:ext cx="2302371" cy="1381422"/>
        </a:xfrm>
        <a:prstGeom prst="rect">
          <a:avLst/>
        </a:prstGeom>
        <a:solidFill>
          <a:schemeClr val="accent5">
            <a:hueOff val="-225322"/>
            <a:satOff val="-6032"/>
            <a:lumOff val="-20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Reliance of als services to handle bls skilled calls</a:t>
          </a:r>
        </a:p>
      </dsp:txBody>
      <dsp:txXfrm>
        <a:off x="5068118" y="197176"/>
        <a:ext cx="2302371" cy="1381422"/>
      </dsp:txXfrm>
    </dsp:sp>
    <dsp:sp modelId="{B67CA60F-5805-4A9E-AC52-48CA8A277212}">
      <dsp:nvSpPr>
        <dsp:cNvPr id="0" name=""/>
        <dsp:cNvSpPr/>
      </dsp:nvSpPr>
      <dsp:spPr>
        <a:xfrm>
          <a:off x="7600726" y="197176"/>
          <a:ext cx="2302371" cy="1381422"/>
        </a:xfrm>
        <a:prstGeom prst="rect">
          <a:avLst/>
        </a:prstGeom>
        <a:solidFill>
          <a:schemeClr val="accent5">
            <a:hueOff val="-337983"/>
            <a:satOff val="-9047"/>
            <a:lumOff val="-31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Bls responding to non-emergent police calls</a:t>
          </a:r>
        </a:p>
      </dsp:txBody>
      <dsp:txXfrm>
        <a:off x="7600726" y="197176"/>
        <a:ext cx="2302371" cy="1381422"/>
      </dsp:txXfrm>
    </dsp:sp>
    <dsp:sp modelId="{07E38AF0-BDB7-4BDC-B340-932535B4C086}">
      <dsp:nvSpPr>
        <dsp:cNvPr id="0" name=""/>
        <dsp:cNvSpPr/>
      </dsp:nvSpPr>
      <dsp:spPr>
        <a:xfrm>
          <a:off x="1269206" y="1808836"/>
          <a:ext cx="2302371" cy="1381422"/>
        </a:xfrm>
        <a:prstGeom prst="rect">
          <a:avLst/>
        </a:prstGeom>
        <a:solidFill>
          <a:schemeClr val="accent5">
            <a:hueOff val="-450643"/>
            <a:satOff val="-12063"/>
            <a:lumOff val="-41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Coverage time for mutual aid / Out of Service (oos) times</a:t>
          </a:r>
        </a:p>
      </dsp:txBody>
      <dsp:txXfrm>
        <a:off x="1269206" y="1808836"/>
        <a:ext cx="2302371" cy="1381422"/>
      </dsp:txXfrm>
    </dsp:sp>
    <dsp:sp modelId="{6BDC0C5D-58CB-46B3-99B9-45D18736E19E}">
      <dsp:nvSpPr>
        <dsp:cNvPr id="0" name=""/>
        <dsp:cNvSpPr/>
      </dsp:nvSpPr>
      <dsp:spPr>
        <a:xfrm>
          <a:off x="3801814" y="1808836"/>
          <a:ext cx="2302371" cy="1381422"/>
        </a:xfrm>
        <a:prstGeom prst="rect">
          <a:avLst/>
        </a:prstGeom>
        <a:solidFill>
          <a:schemeClr val="accent5">
            <a:hueOff val="-563304"/>
            <a:satOff val="-15079"/>
            <a:lumOff val="-52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Financial support for emergency services</a:t>
          </a:r>
        </a:p>
      </dsp:txBody>
      <dsp:txXfrm>
        <a:off x="3801814" y="1808836"/>
        <a:ext cx="2302371" cy="1381422"/>
      </dsp:txXfrm>
    </dsp:sp>
    <dsp:sp modelId="{3CFEE833-7458-4466-99C1-2C77781C1975}">
      <dsp:nvSpPr>
        <dsp:cNvPr id="0" name=""/>
        <dsp:cNvSpPr/>
      </dsp:nvSpPr>
      <dsp:spPr>
        <a:xfrm>
          <a:off x="6334422" y="1808836"/>
          <a:ext cx="2302371" cy="1381422"/>
        </a:xfrm>
        <a:prstGeom prst="rect">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Emt candidates not finishing the process for emt by 2013 standards </a:t>
          </a:r>
        </a:p>
      </dsp:txBody>
      <dsp:txXfrm>
        <a:off x="6334422" y="1808836"/>
        <a:ext cx="2302371" cy="138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8F9A8-D961-44CE-99C9-3D54530DD9E2}">
      <dsp:nvSpPr>
        <dsp:cNvPr id="0" name=""/>
        <dsp:cNvSpPr/>
      </dsp:nvSpPr>
      <dsp:spPr>
        <a:xfrm>
          <a:off x="0" y="748453"/>
          <a:ext cx="6046132" cy="13817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2DCE8-B295-4445-B158-976C311CA12E}">
      <dsp:nvSpPr>
        <dsp:cNvPr id="0" name=""/>
        <dsp:cNvSpPr/>
      </dsp:nvSpPr>
      <dsp:spPr>
        <a:xfrm>
          <a:off x="417982" y="1059349"/>
          <a:ext cx="759967" cy="759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4B8574-245E-4005-8BAA-1CED0EC6A7DD}">
      <dsp:nvSpPr>
        <dsp:cNvPr id="0" name=""/>
        <dsp:cNvSpPr/>
      </dsp:nvSpPr>
      <dsp:spPr>
        <a:xfrm>
          <a:off x="1595932" y="748453"/>
          <a:ext cx="4450200" cy="138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36" tIns="146236" rIns="146236" bIns="146236" numCol="1" spcCol="1270" anchor="ctr" anchorCtr="0">
          <a:noAutofit/>
        </a:bodyPr>
        <a:lstStyle/>
        <a:p>
          <a:pPr marL="0" lvl="0" indent="0" algn="l" defTabSz="1066800">
            <a:lnSpc>
              <a:spcPct val="90000"/>
            </a:lnSpc>
            <a:spcBef>
              <a:spcPct val="0"/>
            </a:spcBef>
            <a:spcAft>
              <a:spcPct val="35000"/>
            </a:spcAft>
            <a:buNone/>
          </a:pPr>
          <a:r>
            <a:rPr lang="en-US" sz="2400" kern="1200"/>
            <a:t>Run 4 emt classes since study with assistance of donors</a:t>
          </a:r>
        </a:p>
      </dsp:txBody>
      <dsp:txXfrm>
        <a:off x="1595932" y="748453"/>
        <a:ext cx="4450200" cy="1381759"/>
      </dsp:txXfrm>
    </dsp:sp>
    <dsp:sp modelId="{D2A3E04A-58DE-4560-BDB6-2EF4FC7B9B89}">
      <dsp:nvSpPr>
        <dsp:cNvPr id="0" name=""/>
        <dsp:cNvSpPr/>
      </dsp:nvSpPr>
      <dsp:spPr>
        <a:xfrm>
          <a:off x="0" y="2475652"/>
          <a:ext cx="6046132" cy="13817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F5818-3EE3-4C2E-9E24-3E4A36CACC49}">
      <dsp:nvSpPr>
        <dsp:cNvPr id="0" name=""/>
        <dsp:cNvSpPr/>
      </dsp:nvSpPr>
      <dsp:spPr>
        <a:xfrm>
          <a:off x="417982" y="2786548"/>
          <a:ext cx="759967" cy="759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EF10B1-7430-498B-91D8-6E76033467D2}">
      <dsp:nvSpPr>
        <dsp:cNvPr id="0" name=""/>
        <dsp:cNvSpPr/>
      </dsp:nvSpPr>
      <dsp:spPr>
        <a:xfrm>
          <a:off x="1595932" y="2475652"/>
          <a:ext cx="4450200" cy="138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36" tIns="146236" rIns="146236" bIns="146236" numCol="1" spcCol="1270" anchor="ctr" anchorCtr="0">
          <a:noAutofit/>
        </a:bodyPr>
        <a:lstStyle/>
        <a:p>
          <a:pPr marL="0" lvl="0" indent="0" algn="l" defTabSz="1066800">
            <a:lnSpc>
              <a:spcPct val="90000"/>
            </a:lnSpc>
            <a:spcBef>
              <a:spcPct val="0"/>
            </a:spcBef>
            <a:spcAft>
              <a:spcPct val="35000"/>
            </a:spcAft>
            <a:buNone/>
          </a:pPr>
          <a:r>
            <a:rPr lang="en-US" sz="2400" kern="1200"/>
            <a:t>Implemented ceu training and courses to assist in skill development and retention</a:t>
          </a:r>
        </a:p>
      </dsp:txBody>
      <dsp:txXfrm>
        <a:off x="1595932" y="2475652"/>
        <a:ext cx="4450200" cy="13817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DBA48D-24A3-4B7F-A57B-59830FDE14C3}" type="datetimeFigureOut">
              <a:rPr lang="en-US" smtClean="0"/>
              <a:t>6/14/2022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DCF729-AC18-4C49-8455-4D955F84F23B}" type="slidenum">
              <a:rPr lang="en-US" smtClean="0"/>
              <a:t>‹#›</a:t>
            </a:fld>
            <a:endParaRPr lang="en-US"/>
          </a:p>
        </p:txBody>
      </p:sp>
    </p:spTree>
    <p:extLst>
      <p:ext uri="{BB962C8B-B14F-4D97-AF65-F5344CB8AC3E}">
        <p14:creationId xmlns:p14="http://schemas.microsoft.com/office/powerpoint/2010/main" val="15372586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6/14/2022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507523"/>
          </a:xfrm>
        </p:spPr>
        <p:txBody>
          <a:bodyPr>
            <a:normAutofit fontScale="90000"/>
          </a:bodyPr>
          <a:lstStyle/>
          <a:p>
            <a:r>
              <a:rPr lang="en-US" dirty="0"/>
              <a:t>Pike County ALS/BLS Assessment Findings</a:t>
            </a:r>
          </a:p>
        </p:txBody>
      </p:sp>
      <p:sp>
        <p:nvSpPr>
          <p:cNvPr id="3" name="Subtitle 2"/>
          <p:cNvSpPr>
            <a:spLocks noGrp="1"/>
          </p:cNvSpPr>
          <p:nvPr>
            <p:ph type="subTitle" idx="1"/>
          </p:nvPr>
        </p:nvSpPr>
        <p:spPr>
          <a:xfrm>
            <a:off x="1751012" y="5329880"/>
            <a:ext cx="8676222" cy="461319"/>
          </a:xfrm>
        </p:spPr>
        <p:txBody>
          <a:bodyPr/>
          <a:lstStyle/>
          <a:p>
            <a:r>
              <a:rPr lang="en-US" dirty="0"/>
              <a:t>June, 2022</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14335" y="2158047"/>
            <a:ext cx="3039762" cy="3171833"/>
          </a:xfrm>
          <a:prstGeom prst="rect">
            <a:avLst/>
          </a:prstGeom>
          <a:noFill/>
          <a:ln>
            <a:noFill/>
          </a:ln>
        </p:spPr>
      </p:pic>
    </p:spTree>
    <p:extLst>
      <p:ext uri="{BB962C8B-B14F-4D97-AF65-F5344CB8AC3E}">
        <p14:creationId xmlns:p14="http://schemas.microsoft.com/office/powerpoint/2010/main" val="262441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8E4C-4A36-06C7-6AB7-70E133681CBF}"/>
              </a:ext>
            </a:extLst>
          </p:cNvPr>
          <p:cNvSpPr>
            <a:spLocks noGrp="1"/>
          </p:cNvSpPr>
          <p:nvPr>
            <p:ph type="title"/>
          </p:nvPr>
        </p:nvSpPr>
        <p:spPr/>
        <p:txBody>
          <a:bodyPr/>
          <a:lstStyle/>
          <a:p>
            <a:r>
              <a:rPr lang="en-US" dirty="0"/>
              <a:t>2022 EMS Tax Status with Voter Referendum</a:t>
            </a:r>
          </a:p>
        </p:txBody>
      </p:sp>
      <p:graphicFrame>
        <p:nvGraphicFramePr>
          <p:cNvPr id="4" name="Table 4">
            <a:extLst>
              <a:ext uri="{FF2B5EF4-FFF2-40B4-BE49-F238E27FC236}">
                <a16:creationId xmlns:a16="http://schemas.microsoft.com/office/drawing/2014/main" id="{11263805-C29E-D761-9D23-A4FBE8FA822A}"/>
              </a:ext>
            </a:extLst>
          </p:cNvPr>
          <p:cNvGraphicFramePr>
            <a:graphicFrameLocks noGrp="1"/>
          </p:cNvGraphicFramePr>
          <p:nvPr>
            <p:ph idx="1"/>
            <p:extLst>
              <p:ext uri="{D42A27DB-BD31-4B8C-83A1-F6EECF244321}">
                <p14:modId xmlns:p14="http://schemas.microsoft.com/office/powerpoint/2010/main" val="2223479150"/>
              </p:ext>
            </p:extLst>
          </p:nvPr>
        </p:nvGraphicFramePr>
        <p:xfrm>
          <a:off x="1141413" y="2667000"/>
          <a:ext cx="9906000" cy="222504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89651985"/>
                    </a:ext>
                  </a:extLst>
                </a:gridCol>
                <a:gridCol w="4953000">
                  <a:extLst>
                    <a:ext uri="{9D8B030D-6E8A-4147-A177-3AD203B41FA5}">
                      <a16:colId xmlns:a16="http://schemas.microsoft.com/office/drawing/2014/main" val="1953186840"/>
                    </a:ext>
                  </a:extLst>
                </a:gridCol>
              </a:tblGrid>
              <a:tr h="370840">
                <a:tc>
                  <a:txBody>
                    <a:bodyPr/>
                    <a:lstStyle/>
                    <a:p>
                      <a:r>
                        <a:rPr lang="en-US" dirty="0"/>
                        <a:t>Municipality</a:t>
                      </a:r>
                    </a:p>
                  </a:txBody>
                  <a:tcPr/>
                </a:tc>
                <a:tc>
                  <a:txBody>
                    <a:bodyPr/>
                    <a:lstStyle/>
                    <a:p>
                      <a:r>
                        <a:rPr lang="en-US" dirty="0"/>
                        <a:t>Tax Milage</a:t>
                      </a:r>
                    </a:p>
                  </a:txBody>
                  <a:tcPr/>
                </a:tc>
                <a:extLst>
                  <a:ext uri="{0D108BD9-81ED-4DB2-BD59-A6C34878D82A}">
                    <a16:rowId xmlns:a16="http://schemas.microsoft.com/office/drawing/2014/main" val="1987698221"/>
                  </a:ext>
                </a:extLst>
              </a:tr>
              <a:tr h="370840">
                <a:tc>
                  <a:txBody>
                    <a:bodyPr/>
                    <a:lstStyle/>
                    <a:p>
                      <a:r>
                        <a:rPr lang="en-US" dirty="0"/>
                        <a:t>Lackawaxen</a:t>
                      </a:r>
                    </a:p>
                  </a:txBody>
                  <a:tcPr/>
                </a:tc>
                <a:tc>
                  <a:txBody>
                    <a:bodyPr/>
                    <a:lstStyle/>
                    <a:p>
                      <a:r>
                        <a:rPr lang="en-US" dirty="0"/>
                        <a:t>2.5 mil prior to EMS Assessment</a:t>
                      </a:r>
                    </a:p>
                  </a:txBody>
                  <a:tcPr/>
                </a:tc>
                <a:extLst>
                  <a:ext uri="{0D108BD9-81ED-4DB2-BD59-A6C34878D82A}">
                    <a16:rowId xmlns:a16="http://schemas.microsoft.com/office/drawing/2014/main" val="2571180110"/>
                  </a:ext>
                </a:extLst>
              </a:tr>
              <a:tr h="370840">
                <a:tc>
                  <a:txBody>
                    <a:bodyPr/>
                    <a:lstStyle/>
                    <a:p>
                      <a:r>
                        <a:rPr lang="en-US" dirty="0"/>
                        <a:t>Milford </a:t>
                      </a:r>
                      <a:r>
                        <a:rPr lang="en-US" dirty="0" err="1"/>
                        <a:t>Boro</a:t>
                      </a:r>
                      <a:endParaRPr lang="en-US" dirty="0"/>
                    </a:p>
                  </a:txBody>
                  <a:tcPr/>
                </a:tc>
                <a:tc>
                  <a:txBody>
                    <a:bodyPr/>
                    <a:lstStyle/>
                    <a:p>
                      <a:r>
                        <a:rPr lang="en-US" dirty="0"/>
                        <a:t>2 mil after EMS Assessment</a:t>
                      </a:r>
                    </a:p>
                  </a:txBody>
                  <a:tcPr/>
                </a:tc>
                <a:extLst>
                  <a:ext uri="{0D108BD9-81ED-4DB2-BD59-A6C34878D82A}">
                    <a16:rowId xmlns:a16="http://schemas.microsoft.com/office/drawing/2014/main" val="3322205466"/>
                  </a:ext>
                </a:extLst>
              </a:tr>
              <a:tr h="370840">
                <a:tc>
                  <a:txBody>
                    <a:bodyPr/>
                    <a:lstStyle/>
                    <a:p>
                      <a:r>
                        <a:rPr lang="en-US" dirty="0"/>
                        <a:t>Milford Twp. </a:t>
                      </a:r>
                    </a:p>
                  </a:txBody>
                  <a:tcPr/>
                </a:tc>
                <a:tc>
                  <a:txBody>
                    <a:bodyPr/>
                    <a:lstStyle/>
                    <a:p>
                      <a:r>
                        <a:rPr lang="en-US" dirty="0"/>
                        <a:t>2 mil after EMS Assessment</a:t>
                      </a:r>
                    </a:p>
                  </a:txBody>
                  <a:tcPr/>
                </a:tc>
                <a:extLst>
                  <a:ext uri="{0D108BD9-81ED-4DB2-BD59-A6C34878D82A}">
                    <a16:rowId xmlns:a16="http://schemas.microsoft.com/office/drawing/2014/main" val="979562862"/>
                  </a:ext>
                </a:extLst>
              </a:tr>
              <a:tr h="370840">
                <a:tc>
                  <a:txBody>
                    <a:bodyPr/>
                    <a:lstStyle/>
                    <a:p>
                      <a:r>
                        <a:rPr lang="en-US" dirty="0"/>
                        <a:t>Palmyra Twp.</a:t>
                      </a:r>
                    </a:p>
                  </a:txBody>
                  <a:tcPr/>
                </a:tc>
                <a:tc>
                  <a:txBody>
                    <a:bodyPr/>
                    <a:lstStyle/>
                    <a:p>
                      <a:r>
                        <a:rPr lang="en-US" dirty="0"/>
                        <a:t>2 mil after EMS Assessment</a:t>
                      </a:r>
                    </a:p>
                  </a:txBody>
                  <a:tcPr/>
                </a:tc>
                <a:extLst>
                  <a:ext uri="{0D108BD9-81ED-4DB2-BD59-A6C34878D82A}">
                    <a16:rowId xmlns:a16="http://schemas.microsoft.com/office/drawing/2014/main" val="1448204107"/>
                  </a:ext>
                </a:extLst>
              </a:tr>
              <a:tr h="370840">
                <a:tc>
                  <a:txBody>
                    <a:bodyPr/>
                    <a:lstStyle/>
                    <a:p>
                      <a:r>
                        <a:rPr lang="en-US" dirty="0"/>
                        <a:t>Porter Twp. </a:t>
                      </a:r>
                    </a:p>
                  </a:txBody>
                  <a:tcPr/>
                </a:tc>
                <a:tc>
                  <a:txBody>
                    <a:bodyPr/>
                    <a:lstStyle/>
                    <a:p>
                      <a:r>
                        <a:rPr lang="en-US" dirty="0"/>
                        <a:t>2 mil after EMS Assessment</a:t>
                      </a:r>
                    </a:p>
                  </a:txBody>
                  <a:tcPr/>
                </a:tc>
                <a:extLst>
                  <a:ext uri="{0D108BD9-81ED-4DB2-BD59-A6C34878D82A}">
                    <a16:rowId xmlns:a16="http://schemas.microsoft.com/office/drawing/2014/main" val="3047876202"/>
                  </a:ext>
                </a:extLst>
              </a:tr>
            </a:tbl>
          </a:graphicData>
        </a:graphic>
      </p:graphicFrame>
    </p:spTree>
    <p:extLst>
      <p:ext uri="{BB962C8B-B14F-4D97-AF65-F5344CB8AC3E}">
        <p14:creationId xmlns:p14="http://schemas.microsoft.com/office/powerpoint/2010/main" val="152067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3DC3-103C-EFBC-2458-A036953FD777}"/>
              </a:ext>
            </a:extLst>
          </p:cNvPr>
          <p:cNvSpPr>
            <a:spLocks noGrp="1"/>
          </p:cNvSpPr>
          <p:nvPr>
            <p:ph type="title"/>
          </p:nvPr>
        </p:nvSpPr>
        <p:spPr/>
        <p:txBody>
          <a:bodyPr/>
          <a:lstStyle/>
          <a:p>
            <a:r>
              <a:rPr lang="en-US" dirty="0"/>
              <a:t>2022 Designated EMS Tax </a:t>
            </a:r>
          </a:p>
        </p:txBody>
      </p:sp>
      <p:graphicFrame>
        <p:nvGraphicFramePr>
          <p:cNvPr id="4" name="Table 4">
            <a:extLst>
              <a:ext uri="{FF2B5EF4-FFF2-40B4-BE49-F238E27FC236}">
                <a16:creationId xmlns:a16="http://schemas.microsoft.com/office/drawing/2014/main" id="{6717A170-6F3F-08F8-4127-5A99404EE741}"/>
              </a:ext>
            </a:extLst>
          </p:cNvPr>
          <p:cNvGraphicFramePr>
            <a:graphicFrameLocks noGrp="1"/>
          </p:cNvGraphicFramePr>
          <p:nvPr>
            <p:ph idx="1"/>
            <p:extLst>
              <p:ext uri="{D42A27DB-BD31-4B8C-83A1-F6EECF244321}">
                <p14:modId xmlns:p14="http://schemas.microsoft.com/office/powerpoint/2010/main" val="2831869508"/>
              </p:ext>
            </p:extLst>
          </p:nvPr>
        </p:nvGraphicFramePr>
        <p:xfrm>
          <a:off x="1141413" y="2667000"/>
          <a:ext cx="9643818" cy="1483360"/>
        </p:xfrm>
        <a:graphic>
          <a:graphicData uri="http://schemas.openxmlformats.org/drawingml/2006/table">
            <a:tbl>
              <a:tblPr firstRow="1" bandRow="1">
                <a:tableStyleId>{5C22544A-7EE6-4342-B048-85BDC9FD1C3A}</a:tableStyleId>
              </a:tblPr>
              <a:tblGrid>
                <a:gridCol w="4821909">
                  <a:extLst>
                    <a:ext uri="{9D8B030D-6E8A-4147-A177-3AD203B41FA5}">
                      <a16:colId xmlns:a16="http://schemas.microsoft.com/office/drawing/2014/main" val="3816263352"/>
                    </a:ext>
                  </a:extLst>
                </a:gridCol>
                <a:gridCol w="4821909">
                  <a:extLst>
                    <a:ext uri="{9D8B030D-6E8A-4147-A177-3AD203B41FA5}">
                      <a16:colId xmlns:a16="http://schemas.microsoft.com/office/drawing/2014/main" val="3412337712"/>
                    </a:ext>
                  </a:extLst>
                </a:gridCol>
              </a:tblGrid>
              <a:tr h="370840">
                <a:tc>
                  <a:txBody>
                    <a:bodyPr/>
                    <a:lstStyle/>
                    <a:p>
                      <a:r>
                        <a:rPr lang="en-US" dirty="0"/>
                        <a:t>Municipality</a:t>
                      </a:r>
                    </a:p>
                  </a:txBody>
                  <a:tcPr/>
                </a:tc>
                <a:tc>
                  <a:txBody>
                    <a:bodyPr/>
                    <a:lstStyle/>
                    <a:p>
                      <a:r>
                        <a:rPr lang="en-US" dirty="0"/>
                        <a:t>Tax Millage</a:t>
                      </a:r>
                    </a:p>
                  </a:txBody>
                  <a:tcPr/>
                </a:tc>
                <a:extLst>
                  <a:ext uri="{0D108BD9-81ED-4DB2-BD59-A6C34878D82A}">
                    <a16:rowId xmlns:a16="http://schemas.microsoft.com/office/drawing/2014/main" val="380344366"/>
                  </a:ext>
                </a:extLst>
              </a:tr>
              <a:tr h="370840">
                <a:tc>
                  <a:txBody>
                    <a:bodyPr/>
                    <a:lstStyle/>
                    <a:p>
                      <a:r>
                        <a:rPr lang="en-US" dirty="0"/>
                        <a:t>Blooming Grove Twp.</a:t>
                      </a:r>
                    </a:p>
                  </a:txBody>
                  <a:tcPr/>
                </a:tc>
                <a:tc>
                  <a:txBody>
                    <a:bodyPr/>
                    <a:lstStyle/>
                    <a:p>
                      <a:r>
                        <a:rPr lang="en-US" dirty="0"/>
                        <a:t>.5 mil</a:t>
                      </a:r>
                    </a:p>
                  </a:txBody>
                  <a:tcPr/>
                </a:tc>
                <a:extLst>
                  <a:ext uri="{0D108BD9-81ED-4DB2-BD59-A6C34878D82A}">
                    <a16:rowId xmlns:a16="http://schemas.microsoft.com/office/drawing/2014/main" val="2130962105"/>
                  </a:ext>
                </a:extLst>
              </a:tr>
              <a:tr h="370840">
                <a:tc>
                  <a:txBody>
                    <a:bodyPr/>
                    <a:lstStyle/>
                    <a:p>
                      <a:r>
                        <a:rPr lang="en-US" dirty="0"/>
                        <a:t>Dingman Twp. </a:t>
                      </a:r>
                    </a:p>
                  </a:txBody>
                  <a:tcPr/>
                </a:tc>
                <a:tc>
                  <a:txBody>
                    <a:bodyPr/>
                    <a:lstStyle/>
                    <a:p>
                      <a:r>
                        <a:rPr lang="en-US" dirty="0"/>
                        <a:t>.5 mil</a:t>
                      </a:r>
                    </a:p>
                  </a:txBody>
                  <a:tcPr/>
                </a:tc>
                <a:extLst>
                  <a:ext uri="{0D108BD9-81ED-4DB2-BD59-A6C34878D82A}">
                    <a16:rowId xmlns:a16="http://schemas.microsoft.com/office/drawing/2014/main" val="3561037348"/>
                  </a:ext>
                </a:extLst>
              </a:tr>
              <a:tr h="370840">
                <a:tc>
                  <a:txBody>
                    <a:bodyPr/>
                    <a:lstStyle/>
                    <a:p>
                      <a:r>
                        <a:rPr lang="en-US" dirty="0"/>
                        <a:t>Lehman Twp.</a:t>
                      </a:r>
                    </a:p>
                  </a:txBody>
                  <a:tcPr/>
                </a:tc>
                <a:tc>
                  <a:txBody>
                    <a:bodyPr/>
                    <a:lstStyle/>
                    <a:p>
                      <a:r>
                        <a:rPr lang="en-US" dirty="0"/>
                        <a:t>.5 mil</a:t>
                      </a:r>
                    </a:p>
                  </a:txBody>
                  <a:tcPr/>
                </a:tc>
                <a:extLst>
                  <a:ext uri="{0D108BD9-81ED-4DB2-BD59-A6C34878D82A}">
                    <a16:rowId xmlns:a16="http://schemas.microsoft.com/office/drawing/2014/main" val="2387192469"/>
                  </a:ext>
                </a:extLst>
              </a:tr>
            </a:tbl>
          </a:graphicData>
        </a:graphic>
      </p:graphicFrame>
    </p:spTree>
    <p:extLst>
      <p:ext uri="{BB962C8B-B14F-4D97-AF65-F5344CB8AC3E}">
        <p14:creationId xmlns:p14="http://schemas.microsoft.com/office/powerpoint/2010/main" val="354902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3650-09F6-08FC-A96D-1B1D7D4B2526}"/>
              </a:ext>
            </a:extLst>
          </p:cNvPr>
          <p:cNvSpPr>
            <a:spLocks noGrp="1"/>
          </p:cNvSpPr>
          <p:nvPr>
            <p:ph type="title"/>
          </p:nvPr>
        </p:nvSpPr>
        <p:spPr/>
        <p:txBody>
          <a:bodyPr/>
          <a:lstStyle/>
          <a:p>
            <a:r>
              <a:rPr lang="en-US" dirty="0"/>
              <a:t>Municipality Assisting with EMS Funding</a:t>
            </a:r>
          </a:p>
        </p:txBody>
      </p:sp>
      <p:sp>
        <p:nvSpPr>
          <p:cNvPr id="3" name="Content Placeholder 2">
            <a:extLst>
              <a:ext uri="{FF2B5EF4-FFF2-40B4-BE49-F238E27FC236}">
                <a16:creationId xmlns:a16="http://schemas.microsoft.com/office/drawing/2014/main" id="{08A71431-7E26-D564-BFB1-A1994372CC92}"/>
              </a:ext>
            </a:extLst>
          </p:cNvPr>
          <p:cNvSpPr>
            <a:spLocks noGrp="1"/>
          </p:cNvSpPr>
          <p:nvPr>
            <p:ph idx="1"/>
          </p:nvPr>
        </p:nvSpPr>
        <p:spPr/>
        <p:txBody>
          <a:bodyPr/>
          <a:lstStyle/>
          <a:p>
            <a:r>
              <a:rPr lang="en-US" dirty="0"/>
              <a:t>Delaware</a:t>
            </a:r>
          </a:p>
          <a:p>
            <a:r>
              <a:rPr lang="en-US" dirty="0"/>
              <a:t>Matamoras</a:t>
            </a:r>
          </a:p>
          <a:p>
            <a:r>
              <a:rPr lang="en-US" dirty="0"/>
              <a:t>Shohola</a:t>
            </a:r>
          </a:p>
          <a:p>
            <a:r>
              <a:rPr lang="en-US" dirty="0"/>
              <a:t>Westfall</a:t>
            </a:r>
          </a:p>
        </p:txBody>
      </p:sp>
    </p:spTree>
    <p:extLst>
      <p:ext uri="{BB962C8B-B14F-4D97-AF65-F5344CB8AC3E}">
        <p14:creationId xmlns:p14="http://schemas.microsoft.com/office/powerpoint/2010/main" val="216420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68582"/>
          </a:xfrm>
        </p:spPr>
        <p:txBody>
          <a:bodyPr>
            <a:normAutofit/>
          </a:bodyPr>
          <a:lstStyle/>
          <a:p>
            <a:r>
              <a:rPr lang="en-US"/>
              <a:t>Findings of 2018 assessment</a:t>
            </a:r>
          </a:p>
        </p:txBody>
      </p:sp>
      <p:graphicFrame>
        <p:nvGraphicFramePr>
          <p:cNvPr id="5" name="Content Placeholder 2">
            <a:extLst>
              <a:ext uri="{FF2B5EF4-FFF2-40B4-BE49-F238E27FC236}">
                <a16:creationId xmlns:a16="http://schemas.microsoft.com/office/drawing/2014/main" id="{468EBBF0-2ABC-D925-D618-880966149CAF}"/>
              </a:ext>
            </a:extLst>
          </p:cNvPr>
          <p:cNvGraphicFramePr>
            <a:graphicFrameLocks noGrp="1"/>
          </p:cNvGraphicFramePr>
          <p:nvPr>
            <p:ph idx="1"/>
            <p:extLst>
              <p:ext uri="{D42A27DB-BD31-4B8C-83A1-F6EECF244321}">
                <p14:modId xmlns:p14="http://schemas.microsoft.com/office/powerpoint/2010/main" val="50967965"/>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25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3054-7C9D-473B-E02A-22715799B070}"/>
              </a:ext>
            </a:extLst>
          </p:cNvPr>
          <p:cNvSpPr>
            <a:spLocks noGrp="1"/>
          </p:cNvSpPr>
          <p:nvPr>
            <p:ph type="title"/>
          </p:nvPr>
        </p:nvSpPr>
        <p:spPr>
          <a:xfrm>
            <a:off x="669851" y="1430179"/>
            <a:ext cx="3029313" cy="3675908"/>
          </a:xfrm>
        </p:spPr>
        <p:txBody>
          <a:bodyPr anchor="ctr">
            <a:normAutofit/>
          </a:bodyPr>
          <a:lstStyle/>
          <a:p>
            <a:r>
              <a:rPr lang="en-US" sz="4000"/>
              <a:t>Pike county training center</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77AF8BEF-E935-BEB7-C541-F0F6E0A64BD1}"/>
              </a:ext>
            </a:extLst>
          </p:cNvPr>
          <p:cNvGraphicFramePr>
            <a:graphicFrameLocks noGrp="1"/>
          </p:cNvGraphicFramePr>
          <p:nvPr>
            <p:ph idx="1"/>
            <p:extLst>
              <p:ext uri="{D42A27DB-BD31-4B8C-83A1-F6EECF244321}">
                <p14:modId xmlns:p14="http://schemas.microsoft.com/office/powerpoint/2010/main" val="3593356086"/>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51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39B67-56ED-B2B9-BB5B-18762AF3F1BB}"/>
              </a:ext>
            </a:extLst>
          </p:cNvPr>
          <p:cNvSpPr>
            <a:spLocks noGrp="1"/>
          </p:cNvSpPr>
          <p:nvPr>
            <p:ph type="title"/>
          </p:nvPr>
        </p:nvSpPr>
        <p:spPr>
          <a:xfrm>
            <a:off x="962022" y="643467"/>
            <a:ext cx="4340023" cy="5571064"/>
          </a:xfrm>
        </p:spPr>
        <p:txBody>
          <a:bodyPr anchor="ctr">
            <a:normAutofit/>
          </a:bodyPr>
          <a:lstStyle/>
          <a:p>
            <a:r>
              <a:rPr lang="en-US" sz="4400"/>
              <a:t>Increased Services</a:t>
            </a:r>
          </a:p>
        </p:txBody>
      </p:sp>
      <p:sp>
        <p:nvSpPr>
          <p:cNvPr id="20" name="Content Placeholder 2">
            <a:extLst>
              <a:ext uri="{FF2B5EF4-FFF2-40B4-BE49-F238E27FC236}">
                <a16:creationId xmlns:a16="http://schemas.microsoft.com/office/drawing/2014/main" id="{13CA84A0-19CF-6BC8-F607-9EBF2057D4F9}"/>
              </a:ext>
            </a:extLst>
          </p:cNvPr>
          <p:cNvSpPr>
            <a:spLocks noGrp="1"/>
          </p:cNvSpPr>
          <p:nvPr>
            <p:ph idx="1"/>
          </p:nvPr>
        </p:nvSpPr>
        <p:spPr>
          <a:xfrm>
            <a:off x="6708499" y="643467"/>
            <a:ext cx="4521480" cy="5571064"/>
          </a:xfrm>
        </p:spPr>
        <p:txBody>
          <a:bodyPr>
            <a:normAutofit/>
          </a:bodyPr>
          <a:lstStyle/>
          <a:p>
            <a:pPr>
              <a:lnSpc>
                <a:spcPct val="90000"/>
              </a:lnSpc>
            </a:pPr>
            <a:r>
              <a:rPr lang="en-US"/>
              <a:t>Lehman Pike </a:t>
            </a:r>
            <a:r>
              <a:rPr lang="en-US" err="1"/>
              <a:t>ems</a:t>
            </a:r>
            <a:r>
              <a:rPr lang="en-US"/>
              <a:t> 24 hr. paid bls &amp; </a:t>
            </a:r>
            <a:r>
              <a:rPr lang="en-US" err="1"/>
              <a:t>als</a:t>
            </a:r>
            <a:endParaRPr lang="en-US"/>
          </a:p>
          <a:p>
            <a:pPr lvl="1">
              <a:lnSpc>
                <a:spcPct val="90000"/>
              </a:lnSpc>
            </a:pPr>
            <a:r>
              <a:rPr lang="en-US"/>
              <a:t>193 Municipal dr. </a:t>
            </a:r>
            <a:r>
              <a:rPr lang="en-US" err="1"/>
              <a:t>bushkill</a:t>
            </a:r>
            <a:r>
              <a:rPr lang="en-US"/>
              <a:t> pa</a:t>
            </a:r>
          </a:p>
          <a:p>
            <a:pPr>
              <a:lnSpc>
                <a:spcPct val="90000"/>
              </a:lnSpc>
            </a:pPr>
            <a:r>
              <a:rPr lang="en-US"/>
              <a:t>Shohola twp. fire &amp; rescue paid 12 hrs. bls 6 am through 6 pm</a:t>
            </a:r>
          </a:p>
          <a:p>
            <a:pPr lvl="1">
              <a:lnSpc>
                <a:spcPct val="90000"/>
              </a:lnSpc>
            </a:pPr>
            <a:r>
              <a:rPr lang="en-US"/>
              <a:t>137 maple dr. Shohola pa</a:t>
            </a:r>
          </a:p>
          <a:p>
            <a:pPr>
              <a:lnSpc>
                <a:spcPct val="90000"/>
              </a:lnSpc>
            </a:pPr>
            <a:r>
              <a:rPr lang="en-US"/>
              <a:t>Lackawaxen </a:t>
            </a:r>
            <a:r>
              <a:rPr lang="en-US" err="1"/>
              <a:t>ems</a:t>
            </a:r>
            <a:r>
              <a:rPr lang="en-US"/>
              <a:t> paid 80 hr. week bls at Greeley station</a:t>
            </a:r>
          </a:p>
          <a:p>
            <a:pPr lvl="1">
              <a:lnSpc>
                <a:spcPct val="90000"/>
              </a:lnSpc>
            </a:pPr>
            <a:r>
              <a:rPr lang="en-US"/>
              <a:t>109 rt 590 Greeley pa</a:t>
            </a:r>
          </a:p>
          <a:p>
            <a:pPr>
              <a:lnSpc>
                <a:spcPct val="90000"/>
              </a:lnSpc>
            </a:pPr>
            <a:r>
              <a:rPr lang="en-US"/>
              <a:t>Milford fire dept. </a:t>
            </a:r>
            <a:r>
              <a:rPr lang="en-US" err="1"/>
              <a:t>ems</a:t>
            </a:r>
            <a:r>
              <a:rPr lang="en-US"/>
              <a:t> paid 12 hr. bls 6 am through 6 pm</a:t>
            </a:r>
          </a:p>
          <a:p>
            <a:pPr lvl="1">
              <a:lnSpc>
                <a:spcPct val="90000"/>
              </a:lnSpc>
            </a:pPr>
            <a:r>
              <a:rPr lang="en-US"/>
              <a:t>107 w. Catherine </a:t>
            </a:r>
            <a:r>
              <a:rPr lang="en-US" err="1"/>
              <a:t>st.</a:t>
            </a:r>
            <a:r>
              <a:rPr lang="en-US"/>
              <a:t> </a:t>
            </a:r>
            <a:r>
              <a:rPr lang="en-US" err="1"/>
              <a:t>milford</a:t>
            </a:r>
            <a:r>
              <a:rPr lang="en-US"/>
              <a:t> pa</a:t>
            </a:r>
          </a:p>
          <a:p>
            <a:pPr>
              <a:lnSpc>
                <a:spcPct val="90000"/>
              </a:lnSpc>
            </a:pPr>
            <a:r>
              <a:rPr lang="en-US"/>
              <a:t>Dingman twp. fire dept. </a:t>
            </a:r>
            <a:r>
              <a:rPr lang="en-US" err="1"/>
              <a:t>ems</a:t>
            </a:r>
            <a:r>
              <a:rPr lang="en-US"/>
              <a:t> (2) 24 hr. paid bls out of 2 stations</a:t>
            </a:r>
          </a:p>
          <a:p>
            <a:pPr lvl="1">
              <a:lnSpc>
                <a:spcPct val="90000"/>
              </a:lnSpc>
            </a:pPr>
            <a:r>
              <a:rPr lang="en-US"/>
              <a:t>680 log tavern rd. </a:t>
            </a:r>
            <a:r>
              <a:rPr lang="en-US" err="1"/>
              <a:t>milford</a:t>
            </a:r>
            <a:r>
              <a:rPr lang="en-US"/>
              <a:t> pa and 10 </a:t>
            </a:r>
            <a:r>
              <a:rPr lang="en-US" err="1"/>
              <a:t>buist</a:t>
            </a:r>
            <a:r>
              <a:rPr lang="en-US"/>
              <a:t> rd. </a:t>
            </a:r>
            <a:r>
              <a:rPr lang="en-US" err="1"/>
              <a:t>milford</a:t>
            </a:r>
            <a:r>
              <a:rPr lang="en-US"/>
              <a:t> pa</a:t>
            </a:r>
          </a:p>
        </p:txBody>
      </p:sp>
    </p:spTree>
    <p:extLst>
      <p:ext uri="{BB962C8B-B14F-4D97-AF65-F5344CB8AC3E}">
        <p14:creationId xmlns:p14="http://schemas.microsoft.com/office/powerpoint/2010/main" val="104472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0DA2F2-A105-4C8A-9115-73802E6FC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B5CBDF-A2C6-4862-A096-2D7D9D2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9E95FF-A816-0C3A-567A-357577CC922F}"/>
              </a:ext>
            </a:extLst>
          </p:cNvPr>
          <p:cNvSpPr>
            <a:spLocks noGrp="1"/>
          </p:cNvSpPr>
          <p:nvPr>
            <p:ph idx="1"/>
          </p:nvPr>
        </p:nvSpPr>
        <p:spPr>
          <a:xfrm>
            <a:off x="643467" y="995517"/>
            <a:ext cx="4353751" cy="4795684"/>
          </a:xfrm>
        </p:spPr>
        <p:txBody>
          <a:bodyPr>
            <a:normAutofit/>
          </a:bodyPr>
          <a:lstStyle/>
          <a:p>
            <a:r>
              <a:rPr lang="en-US" sz="1800"/>
              <a:t>Lake region ems 24 hr. paid bls &amp; als</a:t>
            </a:r>
          </a:p>
          <a:p>
            <a:pPr lvl="1"/>
            <a:r>
              <a:rPr lang="en-US" dirty="0"/>
              <a:t>15 gravity rd. Hawley pa</a:t>
            </a:r>
          </a:p>
          <a:p>
            <a:r>
              <a:rPr lang="en-US" sz="1800"/>
              <a:t>Port Jervis ambulance corp. 24 hrs. bls &amp; advanced – emt</a:t>
            </a:r>
          </a:p>
          <a:p>
            <a:pPr lvl="1"/>
            <a:r>
              <a:rPr lang="en-US" dirty="0"/>
              <a:t>29 church </a:t>
            </a:r>
            <a:r>
              <a:rPr lang="en-US"/>
              <a:t>st.</a:t>
            </a:r>
            <a:r>
              <a:rPr lang="en-US" dirty="0"/>
              <a:t> port Jervis </a:t>
            </a:r>
            <a:r>
              <a:rPr lang="en-US" dirty="0" err="1"/>
              <a:t>ny</a:t>
            </a:r>
            <a:endParaRPr lang="en-US" dirty="0"/>
          </a:p>
        </p:txBody>
      </p:sp>
      <p:sp useBgFill="1">
        <p:nvSpPr>
          <p:cNvPr id="12" name="Freeform: Shape 11">
            <a:extLst>
              <a:ext uri="{FF2B5EF4-FFF2-40B4-BE49-F238E27FC236}">
                <a16:creationId xmlns:a16="http://schemas.microsoft.com/office/drawing/2014/main" id="{14C7473D-9E4B-4DB8-9EB0-359033F37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18953" y="0"/>
            <a:ext cx="6873046" cy="6858002"/>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23682-D086-DE88-4A82-EA9837E47752}"/>
              </a:ext>
            </a:extLst>
          </p:cNvPr>
          <p:cNvSpPr>
            <a:spLocks noGrp="1"/>
          </p:cNvSpPr>
          <p:nvPr>
            <p:ph type="title"/>
          </p:nvPr>
        </p:nvSpPr>
        <p:spPr>
          <a:xfrm>
            <a:off x="6322741" y="995517"/>
            <a:ext cx="5207146" cy="4795684"/>
          </a:xfrm>
        </p:spPr>
        <p:txBody>
          <a:bodyPr>
            <a:normAutofit/>
          </a:bodyPr>
          <a:lstStyle/>
          <a:p>
            <a:r>
              <a:rPr lang="en-US" sz="5400"/>
              <a:t>Out of county ems services</a:t>
            </a:r>
          </a:p>
        </p:txBody>
      </p:sp>
    </p:spTree>
    <p:extLst>
      <p:ext uri="{BB962C8B-B14F-4D97-AF65-F5344CB8AC3E}">
        <p14:creationId xmlns:p14="http://schemas.microsoft.com/office/powerpoint/2010/main" val="334668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0074" y="199053"/>
            <a:ext cx="9905998" cy="1905000"/>
          </a:xfrm>
        </p:spPr>
        <p:txBody>
          <a:bodyPr/>
          <a:lstStyle/>
          <a:p>
            <a:pPr algn="ctr"/>
            <a:r>
              <a:rPr lang="en-US" dirty="0">
                <a:effectLst>
                  <a:glow rad="38100">
                    <a:schemeClr val="bg1">
                      <a:lumMod val="65000"/>
                      <a:lumOff val="35000"/>
                      <a:alpha val="40000"/>
                    </a:schemeClr>
                  </a:glow>
                </a:effectLst>
              </a:rPr>
              <a:t>Potential</a:t>
            </a:r>
            <a:r>
              <a:rPr lang="en-US" dirty="0"/>
              <a:t> Recommendations</a:t>
            </a:r>
          </a:p>
        </p:txBody>
      </p:sp>
      <p:graphicFrame>
        <p:nvGraphicFramePr>
          <p:cNvPr id="4" name="Table 3"/>
          <p:cNvGraphicFramePr>
            <a:graphicFrameLocks noGrp="1"/>
          </p:cNvGraphicFramePr>
          <p:nvPr>
            <p:extLst>
              <p:ext uri="{D42A27DB-BD31-4B8C-83A1-F6EECF244321}">
                <p14:modId xmlns:p14="http://schemas.microsoft.com/office/powerpoint/2010/main" val="889700411"/>
              </p:ext>
            </p:extLst>
          </p:nvPr>
        </p:nvGraphicFramePr>
        <p:xfrm>
          <a:off x="2199076" y="1730828"/>
          <a:ext cx="8204556" cy="4270188"/>
        </p:xfrm>
        <a:graphic>
          <a:graphicData uri="http://schemas.openxmlformats.org/drawingml/2006/table">
            <a:tbl>
              <a:tblPr firstRow="1" firstCol="1" bandRow="1">
                <a:tableStyleId>{5C22544A-7EE6-4342-B048-85BDC9FD1C3A}</a:tableStyleId>
              </a:tblPr>
              <a:tblGrid>
                <a:gridCol w="2386620">
                  <a:extLst>
                    <a:ext uri="{9D8B030D-6E8A-4147-A177-3AD203B41FA5}">
                      <a16:colId xmlns:a16="http://schemas.microsoft.com/office/drawing/2014/main" val="20000"/>
                    </a:ext>
                  </a:extLst>
                </a:gridCol>
                <a:gridCol w="379010">
                  <a:extLst>
                    <a:ext uri="{9D8B030D-6E8A-4147-A177-3AD203B41FA5}">
                      <a16:colId xmlns:a16="http://schemas.microsoft.com/office/drawing/2014/main" val="20001"/>
                    </a:ext>
                  </a:extLst>
                </a:gridCol>
                <a:gridCol w="5438926">
                  <a:extLst>
                    <a:ext uri="{9D8B030D-6E8A-4147-A177-3AD203B41FA5}">
                      <a16:colId xmlns:a16="http://schemas.microsoft.com/office/drawing/2014/main" val="20002"/>
                    </a:ext>
                  </a:extLst>
                </a:gridCol>
              </a:tblGrid>
              <a:tr h="431018">
                <a:tc gridSpan="3">
                  <a:txBody>
                    <a:bodyPr/>
                    <a:lstStyle/>
                    <a:p>
                      <a:pPr marL="0" marR="0">
                        <a:spcBef>
                          <a:spcPts val="0"/>
                        </a:spcBef>
                        <a:spcAft>
                          <a:spcPts val="0"/>
                        </a:spcAft>
                      </a:pPr>
                      <a:r>
                        <a:rPr lang="en-US" sz="1800" dirty="0">
                          <a:solidFill>
                            <a:schemeClr val="tx1"/>
                          </a:solidFill>
                          <a:effectLst/>
                        </a:rPr>
                        <a:t>LEAVE EXISTING AMBULANCE IN PLACE BUT PAY STAFF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9723">
                <a:tc>
                  <a:txBody>
                    <a:bodyPr/>
                    <a:lstStyle/>
                    <a:p>
                      <a:pPr marL="0" marR="0" algn="just">
                        <a:spcBef>
                          <a:spcPts val="0"/>
                        </a:spcBef>
                        <a:spcAft>
                          <a:spcPts val="0"/>
                        </a:spcAft>
                      </a:pPr>
                      <a:r>
                        <a:rPr lang="en-US" sz="1400" dirty="0">
                          <a:effectLst/>
                        </a:rPr>
                        <a:t>PROS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rPr>
                        <a:t>Ten existing Ambulances would remain in same geographical area; fire dept. ambulances would still be able to bill insurance companies for services; reduction in “burn out” from volunteers trying to cover both fire and medical calls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511889">
                <a:tc>
                  <a:txBody>
                    <a:bodyPr/>
                    <a:lstStyle/>
                    <a:p>
                      <a:pPr marL="0" marR="0" algn="just">
                        <a:spcBef>
                          <a:spcPts val="0"/>
                        </a:spcBef>
                        <a:spcAft>
                          <a:spcPts val="0"/>
                        </a:spcAft>
                      </a:pPr>
                      <a:r>
                        <a:rPr lang="en-US" sz="1400">
                          <a:effectLst/>
                        </a:rPr>
                        <a:t>CONS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a:effectLst/>
                        </a:rPr>
                        <a:t>Would need financial and organizational support from ALL municipalities and ambulance corps</a:t>
                      </a:r>
                      <a:endParaRPr lang="en-US"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2"/>
                  </a:ext>
                </a:extLst>
              </a:tr>
              <a:tr h="255945">
                <a:tc>
                  <a:txBody>
                    <a:bodyPr/>
                    <a:lstStyle/>
                    <a:p>
                      <a:pPr marL="0" marR="0" algn="just">
                        <a:spcBef>
                          <a:spcPts val="0"/>
                        </a:spcBef>
                        <a:spcAft>
                          <a:spcPts val="0"/>
                        </a:spcAft>
                      </a:pPr>
                      <a:r>
                        <a:rPr lang="en-US" sz="1400">
                          <a:effectLst/>
                        </a:rPr>
                        <a:t>LONG/SHORT TERM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a:effectLst/>
                        </a:rPr>
                        <a:t>Short</a:t>
                      </a:r>
                      <a:endParaRPr lang="en-US"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3"/>
                  </a:ext>
                </a:extLst>
              </a:tr>
              <a:tr h="1535668">
                <a:tc>
                  <a:txBody>
                    <a:bodyPr/>
                    <a:lstStyle/>
                    <a:p>
                      <a:pPr marL="0" marR="0" algn="just">
                        <a:spcBef>
                          <a:spcPts val="0"/>
                        </a:spcBef>
                        <a:spcAft>
                          <a:spcPts val="0"/>
                        </a:spcAft>
                      </a:pPr>
                      <a:r>
                        <a:rPr lang="en-US" sz="1400" dirty="0">
                          <a:effectLst/>
                          <a:latin typeface="Times New Roman" panose="02020603050405020304" pitchFamily="18" charset="0"/>
                          <a:ea typeface="Times New Roman" panose="02020603050405020304" pitchFamily="18" charset="0"/>
                        </a:rPr>
                        <a:t>Plan in Use</a:t>
                      </a:r>
                    </a:p>
                  </a:txBody>
                  <a:tcPr marL="68580" marR="68580" marT="0" marB="0" anchor="ctr"/>
                </a:tc>
                <a:tc>
                  <a:txBody>
                    <a:bodyPr/>
                    <a:lstStyle/>
                    <a:p>
                      <a:pPr marL="0" marR="0" algn="just">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latin typeface="Times New Roman" panose="02020603050405020304" pitchFamily="18" charset="0"/>
                          <a:ea typeface="Times New Roman" panose="02020603050405020304" pitchFamily="18" charset="0"/>
                        </a:rPr>
                        <a:t>County is matching up to 2 mils of tax funding per municipality</a:t>
                      </a:r>
                    </a:p>
                  </a:txBody>
                  <a:tcPr marL="68580" marR="68580" marT="0" marB="0"/>
                </a:tc>
                <a:extLst>
                  <a:ext uri="{0D108BD9-81ED-4DB2-BD59-A6C34878D82A}">
                    <a16:rowId xmlns:a16="http://schemas.microsoft.com/office/drawing/2014/main" val="10004"/>
                  </a:ext>
                </a:extLst>
              </a:tr>
              <a:tr h="255945">
                <a:tc>
                  <a:txBody>
                    <a:bodyPr/>
                    <a:lstStyle/>
                    <a:p>
                      <a:pPr marL="0" marR="0" algn="just">
                        <a:spcBef>
                          <a:spcPts val="0"/>
                        </a:spcBef>
                        <a:spcAft>
                          <a:spcPts val="0"/>
                        </a:spcAft>
                      </a:pPr>
                      <a:r>
                        <a:rPr lang="en-US" sz="1400">
                          <a:effectLst/>
                        </a:rPr>
                        <a:t>RESPONSIBLE PARTY</a:t>
                      </a:r>
                      <a:endParaRPr lang="en-US" sz="14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just">
                        <a:spcBef>
                          <a:spcPts val="0"/>
                        </a:spcBef>
                        <a:spcAft>
                          <a:spcPts val="0"/>
                        </a:spcAft>
                      </a:pPr>
                      <a:r>
                        <a:rPr lang="en-US" sz="1400" dirty="0">
                          <a:effectLst/>
                        </a:rPr>
                        <a:t>All Municipalities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611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34342672"/>
              </p:ext>
            </p:extLst>
          </p:nvPr>
        </p:nvGraphicFramePr>
        <p:xfrm>
          <a:off x="2199076" y="1730828"/>
          <a:ext cx="8204556" cy="2985150"/>
        </p:xfrm>
        <a:graphic>
          <a:graphicData uri="http://schemas.openxmlformats.org/drawingml/2006/table">
            <a:tbl>
              <a:tblPr firstRow="1" firstCol="1" bandRow="1">
                <a:tableStyleId>{5C22544A-7EE6-4342-B048-85BDC9FD1C3A}</a:tableStyleId>
              </a:tblPr>
              <a:tblGrid>
                <a:gridCol w="2386620">
                  <a:extLst>
                    <a:ext uri="{9D8B030D-6E8A-4147-A177-3AD203B41FA5}">
                      <a16:colId xmlns:a16="http://schemas.microsoft.com/office/drawing/2014/main" val="20000"/>
                    </a:ext>
                  </a:extLst>
                </a:gridCol>
                <a:gridCol w="527480">
                  <a:extLst>
                    <a:ext uri="{9D8B030D-6E8A-4147-A177-3AD203B41FA5}">
                      <a16:colId xmlns:a16="http://schemas.microsoft.com/office/drawing/2014/main" val="20001"/>
                    </a:ext>
                  </a:extLst>
                </a:gridCol>
                <a:gridCol w="5290456">
                  <a:extLst>
                    <a:ext uri="{9D8B030D-6E8A-4147-A177-3AD203B41FA5}">
                      <a16:colId xmlns:a16="http://schemas.microsoft.com/office/drawing/2014/main" val="20002"/>
                    </a:ext>
                  </a:extLst>
                </a:gridCol>
              </a:tblGrid>
              <a:tr h="431018">
                <a:tc gridSpan="3">
                  <a:txBody>
                    <a:bodyPr/>
                    <a:lstStyle/>
                    <a:p>
                      <a:pPr marL="0" marR="0">
                        <a:spcBef>
                          <a:spcPts val="0"/>
                        </a:spcBef>
                        <a:spcAft>
                          <a:spcPts val="0"/>
                        </a:spcAft>
                      </a:pPr>
                      <a:r>
                        <a:rPr lang="en-US" sz="1800" dirty="0">
                          <a:solidFill>
                            <a:srgbClr val="FF0000"/>
                          </a:solidFill>
                          <a:effectLst/>
                        </a:rPr>
                        <a:t>IMPROVED TRAINING FOR EXISTING BLS PROVIDERS</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7378">
                <a:tc>
                  <a:txBody>
                    <a:bodyPr/>
                    <a:lstStyle/>
                    <a:p>
                      <a:pPr marL="0" marR="0" algn="just">
                        <a:spcBef>
                          <a:spcPts val="0"/>
                        </a:spcBef>
                        <a:spcAft>
                          <a:spcPts val="0"/>
                        </a:spcAft>
                      </a:pPr>
                      <a:r>
                        <a:rPr lang="en-US" sz="1400" dirty="0">
                          <a:effectLst/>
                        </a:rPr>
                        <a:t>PROS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rPr>
                        <a:t>More skilled EMTs;</a:t>
                      </a:r>
                      <a:r>
                        <a:rPr lang="en-US" sz="1400" baseline="0" dirty="0">
                          <a:effectLst/>
                        </a:rPr>
                        <a:t> Less demand put on ALS; Greater utilization of County Training Center; Flexibility to schedule trainings as needed</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511889">
                <a:tc>
                  <a:txBody>
                    <a:bodyPr/>
                    <a:lstStyle/>
                    <a:p>
                      <a:pPr marL="0" marR="0" algn="just">
                        <a:spcBef>
                          <a:spcPts val="0"/>
                        </a:spcBef>
                        <a:spcAft>
                          <a:spcPts val="0"/>
                        </a:spcAft>
                      </a:pPr>
                      <a:r>
                        <a:rPr lang="en-US" sz="1400">
                          <a:effectLst/>
                        </a:rPr>
                        <a:t>CONS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latin typeface="+mn-lt"/>
                          <a:ea typeface="+mn-ea"/>
                        </a:rPr>
                        <a:t>Trained personnel</a:t>
                      </a:r>
                      <a:r>
                        <a:rPr lang="en-US" sz="1400" baseline="0" dirty="0">
                          <a:effectLst/>
                          <a:latin typeface="+mn-lt"/>
                          <a:ea typeface="+mn-ea"/>
                        </a:rPr>
                        <a:t> leave for paid career positions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2"/>
                  </a:ext>
                </a:extLst>
              </a:tr>
              <a:tr h="255945">
                <a:tc>
                  <a:txBody>
                    <a:bodyPr/>
                    <a:lstStyle/>
                    <a:p>
                      <a:pPr marL="0" marR="0" algn="just">
                        <a:spcBef>
                          <a:spcPts val="0"/>
                        </a:spcBef>
                        <a:spcAft>
                          <a:spcPts val="0"/>
                        </a:spcAft>
                      </a:pPr>
                      <a:r>
                        <a:rPr lang="en-US" sz="1400">
                          <a:effectLst/>
                        </a:rPr>
                        <a:t>LONG/SHORT TERM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rPr>
                        <a:t>Short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3"/>
                  </a:ext>
                </a:extLst>
              </a:tr>
              <a:tr h="1032975">
                <a:tc>
                  <a:txBody>
                    <a:bodyPr/>
                    <a:lstStyle/>
                    <a:p>
                      <a:pPr marL="0" marR="0" algn="just">
                        <a:spcBef>
                          <a:spcPts val="0"/>
                        </a:spcBef>
                        <a:spcAft>
                          <a:spcPts val="0"/>
                        </a:spcAft>
                      </a:pPr>
                      <a:r>
                        <a:rPr lang="en-US" sz="1400">
                          <a:effectLst/>
                        </a:rPr>
                        <a:t>COST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Emergency Medical</a:t>
                      </a:r>
                      <a:r>
                        <a:rPr lang="en-US" sz="1400" baseline="0" dirty="0">
                          <a:effectLst/>
                        </a:rPr>
                        <a:t> Technician Initial Training - $1,600</a:t>
                      </a:r>
                    </a:p>
                    <a:p>
                      <a:pPr marL="0" marR="0" algn="r">
                        <a:spcBef>
                          <a:spcPts val="0"/>
                        </a:spcBef>
                        <a:spcAft>
                          <a:spcPts val="0"/>
                        </a:spcAft>
                      </a:pPr>
                      <a:r>
                        <a:rPr lang="en-US" sz="1400" baseline="0" dirty="0">
                          <a:effectLst/>
                        </a:rPr>
                        <a:t>200 HOURS</a:t>
                      </a:r>
                    </a:p>
                    <a:p>
                      <a:pPr marL="0" marR="0" algn="r">
                        <a:spcBef>
                          <a:spcPts val="0"/>
                        </a:spcBef>
                        <a:spcAft>
                          <a:spcPts val="0"/>
                        </a:spcAft>
                      </a:pPr>
                      <a:r>
                        <a:rPr lang="en-US" sz="1400" dirty="0">
                          <a:effectLst/>
                        </a:rPr>
                        <a:t>Scholarship funded through the Greater Pike EMS Fund </a:t>
                      </a:r>
                    </a:p>
                  </a:txBody>
                  <a:tcPr marL="68580" marR="68580" marT="0" marB="0"/>
                </a:tc>
                <a:extLst>
                  <a:ext uri="{0D108BD9-81ED-4DB2-BD59-A6C34878D82A}">
                    <a16:rowId xmlns:a16="http://schemas.microsoft.com/office/drawing/2014/main" val="10004"/>
                  </a:ext>
                </a:extLst>
              </a:tr>
              <a:tr h="255945">
                <a:tc>
                  <a:txBody>
                    <a:bodyPr/>
                    <a:lstStyle/>
                    <a:p>
                      <a:pPr marL="0" marR="0" algn="just">
                        <a:spcBef>
                          <a:spcPts val="0"/>
                        </a:spcBef>
                        <a:spcAft>
                          <a:spcPts val="0"/>
                        </a:spcAft>
                      </a:pPr>
                      <a:r>
                        <a:rPr lang="en-US" sz="1400" dirty="0">
                          <a:effectLst/>
                          <a:latin typeface="+mn-lt"/>
                          <a:ea typeface="+mn-ea"/>
                        </a:rPr>
                        <a:t>RESPONSIBLE</a:t>
                      </a:r>
                      <a:r>
                        <a:rPr lang="en-US" sz="1400" baseline="0" dirty="0">
                          <a:effectLst/>
                          <a:latin typeface="+mn-lt"/>
                          <a:ea typeface="+mn-ea"/>
                        </a:rPr>
                        <a:t> PARTY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just">
                        <a:spcBef>
                          <a:spcPts val="0"/>
                        </a:spcBef>
                        <a:spcAft>
                          <a:spcPts val="0"/>
                        </a:spcAft>
                      </a:pPr>
                      <a:r>
                        <a:rPr lang="en-US" sz="1400" dirty="0">
                          <a:effectLst/>
                        </a:rPr>
                        <a:t>Pike County Training Center</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994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3450830"/>
              </p:ext>
            </p:extLst>
          </p:nvPr>
        </p:nvGraphicFramePr>
        <p:xfrm>
          <a:off x="2199076" y="1730828"/>
          <a:ext cx="8204556" cy="3171762"/>
        </p:xfrm>
        <a:graphic>
          <a:graphicData uri="http://schemas.openxmlformats.org/drawingml/2006/table">
            <a:tbl>
              <a:tblPr firstRow="1" firstCol="1" bandRow="1">
                <a:tableStyleId>{5C22544A-7EE6-4342-B048-85BDC9FD1C3A}</a:tableStyleId>
              </a:tblPr>
              <a:tblGrid>
                <a:gridCol w="2386620">
                  <a:extLst>
                    <a:ext uri="{9D8B030D-6E8A-4147-A177-3AD203B41FA5}">
                      <a16:colId xmlns:a16="http://schemas.microsoft.com/office/drawing/2014/main" val="20000"/>
                    </a:ext>
                  </a:extLst>
                </a:gridCol>
                <a:gridCol w="527480">
                  <a:extLst>
                    <a:ext uri="{9D8B030D-6E8A-4147-A177-3AD203B41FA5}">
                      <a16:colId xmlns:a16="http://schemas.microsoft.com/office/drawing/2014/main" val="20001"/>
                    </a:ext>
                  </a:extLst>
                </a:gridCol>
                <a:gridCol w="5290456">
                  <a:extLst>
                    <a:ext uri="{9D8B030D-6E8A-4147-A177-3AD203B41FA5}">
                      <a16:colId xmlns:a16="http://schemas.microsoft.com/office/drawing/2014/main" val="20002"/>
                    </a:ext>
                  </a:extLst>
                </a:gridCol>
              </a:tblGrid>
              <a:tr h="431018">
                <a:tc gridSpan="3">
                  <a:txBody>
                    <a:bodyPr/>
                    <a:lstStyle/>
                    <a:p>
                      <a:pPr marL="0" marR="0">
                        <a:spcBef>
                          <a:spcPts val="0"/>
                        </a:spcBef>
                        <a:spcAft>
                          <a:spcPts val="0"/>
                        </a:spcAft>
                      </a:pPr>
                      <a:r>
                        <a:rPr lang="en-US" sz="1800" dirty="0">
                          <a:solidFill>
                            <a:srgbClr val="FF0000"/>
                          </a:solidFill>
                          <a:effectLst/>
                          <a:latin typeface="+mn-lt"/>
                          <a:ea typeface="+mn-ea"/>
                        </a:rPr>
                        <a:t>CHANGE LEGISLATION</a:t>
                      </a:r>
                      <a:r>
                        <a:rPr lang="en-US" sz="1800" baseline="0" dirty="0">
                          <a:solidFill>
                            <a:srgbClr val="FF0000"/>
                          </a:solidFill>
                          <a:effectLst/>
                          <a:latin typeface="+mn-lt"/>
                          <a:ea typeface="+mn-ea"/>
                        </a:rPr>
                        <a:t> THAT LIMITS EMS TAX</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3321">
                <a:tc>
                  <a:txBody>
                    <a:bodyPr/>
                    <a:lstStyle/>
                    <a:p>
                      <a:pPr marL="0" marR="0" algn="just">
                        <a:spcBef>
                          <a:spcPts val="0"/>
                        </a:spcBef>
                        <a:spcAft>
                          <a:spcPts val="0"/>
                        </a:spcAft>
                      </a:pPr>
                      <a:r>
                        <a:rPr lang="en-US" sz="1400" dirty="0">
                          <a:effectLst/>
                        </a:rPr>
                        <a:t>PROS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rPr>
                        <a:t>Municipalities could adequately support EMS services via taxation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511889">
                <a:tc>
                  <a:txBody>
                    <a:bodyPr/>
                    <a:lstStyle/>
                    <a:p>
                      <a:pPr marL="0" marR="0" algn="just">
                        <a:spcBef>
                          <a:spcPts val="0"/>
                        </a:spcBef>
                        <a:spcAft>
                          <a:spcPts val="0"/>
                        </a:spcAft>
                      </a:pPr>
                      <a:r>
                        <a:rPr lang="en-US" sz="1400">
                          <a:effectLst/>
                        </a:rPr>
                        <a:t>CONS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latin typeface="+mn-lt"/>
                          <a:ea typeface="+mn-ea"/>
                        </a:rPr>
                        <a:t>Legislation may be</a:t>
                      </a:r>
                      <a:r>
                        <a:rPr lang="en-US" sz="1400" baseline="0" dirty="0">
                          <a:effectLst/>
                          <a:latin typeface="+mn-lt"/>
                          <a:ea typeface="+mn-ea"/>
                        </a:rPr>
                        <a:t> changed undesirably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2"/>
                  </a:ext>
                </a:extLst>
              </a:tr>
              <a:tr h="255945">
                <a:tc>
                  <a:txBody>
                    <a:bodyPr/>
                    <a:lstStyle/>
                    <a:p>
                      <a:pPr marL="0" marR="0" algn="just">
                        <a:spcBef>
                          <a:spcPts val="0"/>
                        </a:spcBef>
                        <a:spcAft>
                          <a:spcPts val="0"/>
                        </a:spcAft>
                      </a:pPr>
                      <a:r>
                        <a:rPr lang="en-US" sz="1400">
                          <a:effectLst/>
                        </a:rPr>
                        <a:t>LONG/SHORT TERM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rPr>
                        <a:t>Long</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3"/>
                  </a:ext>
                </a:extLst>
              </a:tr>
              <a:tr h="1023644">
                <a:tc>
                  <a:txBody>
                    <a:bodyPr/>
                    <a:lstStyle/>
                    <a:p>
                      <a:pPr marL="0" marR="0" algn="just">
                        <a:spcBef>
                          <a:spcPts val="0"/>
                        </a:spcBef>
                        <a:spcAft>
                          <a:spcPts val="0"/>
                        </a:spcAft>
                      </a:pPr>
                      <a:r>
                        <a:rPr lang="en-US" sz="1400">
                          <a:effectLst/>
                        </a:rPr>
                        <a:t>COST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spcBef>
                          <a:spcPts val="0"/>
                        </a:spcBef>
                        <a:spcAft>
                          <a:spcPts val="0"/>
                        </a:spcAft>
                      </a:pPr>
                      <a:r>
                        <a:rPr lang="en-US" sz="1400" dirty="0">
                          <a:effectLst/>
                          <a:latin typeface="+mn-lt"/>
                          <a:ea typeface="+mn-ea"/>
                        </a:rPr>
                        <a:t>N/A</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latin typeface="Times New Roman" panose="02020603050405020304" pitchFamily="18" charset="0"/>
                          <a:ea typeface="Times New Roman" panose="02020603050405020304" pitchFamily="18" charset="0"/>
                        </a:rPr>
                        <a:t>House Bill 2601 addresses this going from .05 mil to 1.5 mil</a:t>
                      </a:r>
                    </a:p>
                  </a:txBody>
                  <a:tcPr marL="68580" marR="68580" marT="0" marB="0"/>
                </a:tc>
                <a:extLst>
                  <a:ext uri="{0D108BD9-81ED-4DB2-BD59-A6C34878D82A}">
                    <a16:rowId xmlns:a16="http://schemas.microsoft.com/office/drawing/2014/main" val="10004"/>
                  </a:ext>
                </a:extLst>
              </a:tr>
              <a:tr h="255945">
                <a:tc>
                  <a:txBody>
                    <a:bodyPr/>
                    <a:lstStyle/>
                    <a:p>
                      <a:pPr marL="0" marR="0" algn="just">
                        <a:spcBef>
                          <a:spcPts val="0"/>
                        </a:spcBef>
                        <a:spcAft>
                          <a:spcPts val="0"/>
                        </a:spcAft>
                      </a:pPr>
                      <a:r>
                        <a:rPr lang="en-US" sz="1400" dirty="0">
                          <a:effectLst/>
                          <a:latin typeface="+mn-lt"/>
                          <a:ea typeface="+mn-ea"/>
                        </a:rPr>
                        <a:t>RESPONSIBLE</a:t>
                      </a:r>
                      <a:r>
                        <a:rPr lang="en-US" sz="1400" baseline="0" dirty="0">
                          <a:effectLst/>
                          <a:latin typeface="+mn-lt"/>
                          <a:ea typeface="+mn-ea"/>
                        </a:rPr>
                        <a:t> PARTY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just">
                        <a:spcBef>
                          <a:spcPts val="0"/>
                        </a:spcBef>
                        <a:spcAft>
                          <a:spcPts val="0"/>
                        </a:spcAft>
                      </a:pPr>
                      <a:r>
                        <a:rPr lang="en-US" sz="1400" dirty="0">
                          <a:effectLst/>
                        </a:rPr>
                        <a:t>State Legislators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04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Intent &amp; Goal</a:t>
            </a:r>
          </a:p>
        </p:txBody>
      </p:sp>
      <p:sp>
        <p:nvSpPr>
          <p:cNvPr id="3" name="Content Placeholder 2"/>
          <p:cNvSpPr>
            <a:spLocks noGrp="1"/>
          </p:cNvSpPr>
          <p:nvPr>
            <p:ph idx="1"/>
          </p:nvPr>
        </p:nvSpPr>
        <p:spPr>
          <a:xfrm>
            <a:off x="1141413" y="1977081"/>
            <a:ext cx="9905998" cy="3814119"/>
          </a:xfrm>
        </p:spPr>
        <p:txBody>
          <a:bodyPr>
            <a:normAutofit fontScale="92500" lnSpcReduction="10000"/>
          </a:bodyPr>
          <a:lstStyle/>
          <a:p>
            <a:pPr marL="0" indent="0">
              <a:buNone/>
            </a:pPr>
            <a:endParaRPr lang="en-US" dirty="0">
              <a:effectLst/>
            </a:endParaRPr>
          </a:p>
          <a:p>
            <a:r>
              <a:rPr lang="en-US" sz="2400" dirty="0">
                <a:effectLst/>
              </a:rPr>
              <a:t>The </a:t>
            </a:r>
            <a:r>
              <a:rPr lang="en-US" sz="2400" u="sng" dirty="0">
                <a:effectLst/>
              </a:rPr>
              <a:t>Purpose</a:t>
            </a:r>
            <a:r>
              <a:rPr lang="en-US" sz="2400" dirty="0">
                <a:effectLst/>
              </a:rPr>
              <a:t> of this review is to assess pre-existing conditions, assess the implemented options for improvement and to help further enhance the emergency medical services available to Pike County Residents and visitors.</a:t>
            </a:r>
          </a:p>
          <a:p>
            <a:pPr marL="0" indent="0">
              <a:buNone/>
            </a:pPr>
            <a:endParaRPr lang="en-US" sz="2400" dirty="0">
              <a:effectLst/>
            </a:endParaRPr>
          </a:p>
          <a:p>
            <a:r>
              <a:rPr lang="en-US" sz="2400" dirty="0">
                <a:effectLst/>
              </a:rPr>
              <a:t>The </a:t>
            </a:r>
            <a:r>
              <a:rPr lang="en-US" sz="2400" u="sng" dirty="0">
                <a:effectLst/>
              </a:rPr>
              <a:t>goal</a:t>
            </a:r>
            <a:r>
              <a:rPr lang="en-US" sz="2400" dirty="0">
                <a:effectLst/>
              </a:rPr>
              <a:t> is to clarify how EMS response for BLS and ALS has improved since implementation over the years and help identify ways to secure means of funding for long term sustainability for the adequate provision of EMS in Pike County, PA.</a:t>
            </a:r>
          </a:p>
          <a:p>
            <a:endParaRPr lang="en-US" dirty="0"/>
          </a:p>
        </p:txBody>
      </p:sp>
    </p:spTree>
    <p:extLst>
      <p:ext uri="{BB962C8B-B14F-4D97-AF65-F5344CB8AC3E}">
        <p14:creationId xmlns:p14="http://schemas.microsoft.com/office/powerpoint/2010/main" val="184946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4322683"/>
              </p:ext>
            </p:extLst>
          </p:nvPr>
        </p:nvGraphicFramePr>
        <p:xfrm>
          <a:off x="2199076" y="1730828"/>
          <a:ext cx="8204556" cy="3171762"/>
        </p:xfrm>
        <a:graphic>
          <a:graphicData uri="http://schemas.openxmlformats.org/drawingml/2006/table">
            <a:tbl>
              <a:tblPr firstRow="1" firstCol="1" bandRow="1">
                <a:tableStyleId>{5C22544A-7EE6-4342-B048-85BDC9FD1C3A}</a:tableStyleId>
              </a:tblPr>
              <a:tblGrid>
                <a:gridCol w="2386620">
                  <a:extLst>
                    <a:ext uri="{9D8B030D-6E8A-4147-A177-3AD203B41FA5}">
                      <a16:colId xmlns:a16="http://schemas.microsoft.com/office/drawing/2014/main" val="20000"/>
                    </a:ext>
                  </a:extLst>
                </a:gridCol>
                <a:gridCol w="527480">
                  <a:extLst>
                    <a:ext uri="{9D8B030D-6E8A-4147-A177-3AD203B41FA5}">
                      <a16:colId xmlns:a16="http://schemas.microsoft.com/office/drawing/2014/main" val="20001"/>
                    </a:ext>
                  </a:extLst>
                </a:gridCol>
                <a:gridCol w="5290456">
                  <a:extLst>
                    <a:ext uri="{9D8B030D-6E8A-4147-A177-3AD203B41FA5}">
                      <a16:colId xmlns:a16="http://schemas.microsoft.com/office/drawing/2014/main" val="20002"/>
                    </a:ext>
                  </a:extLst>
                </a:gridCol>
              </a:tblGrid>
              <a:tr h="431018">
                <a:tc gridSpan="3">
                  <a:txBody>
                    <a:bodyPr/>
                    <a:lstStyle/>
                    <a:p>
                      <a:pPr marL="0" marR="0">
                        <a:spcBef>
                          <a:spcPts val="0"/>
                        </a:spcBef>
                        <a:spcAft>
                          <a:spcPts val="0"/>
                        </a:spcAft>
                      </a:pPr>
                      <a:r>
                        <a:rPr lang="en-US" sz="1800" dirty="0">
                          <a:solidFill>
                            <a:srgbClr val="FF0000"/>
                          </a:solidFill>
                          <a:effectLst/>
                          <a:latin typeface="+mn-lt"/>
                          <a:ea typeface="+mn-ea"/>
                        </a:rPr>
                        <a:t>MUNICIPAL</a:t>
                      </a:r>
                      <a:r>
                        <a:rPr lang="en-US" sz="1800" baseline="0" dirty="0">
                          <a:solidFill>
                            <a:srgbClr val="FF0000"/>
                          </a:solidFill>
                          <a:effectLst/>
                          <a:latin typeface="+mn-lt"/>
                          <a:ea typeface="+mn-ea"/>
                        </a:rPr>
                        <a:t> LEVY OF EMS TAX</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3321">
                <a:tc>
                  <a:txBody>
                    <a:bodyPr/>
                    <a:lstStyle/>
                    <a:p>
                      <a:pPr marL="0" marR="0" algn="just">
                        <a:spcBef>
                          <a:spcPts val="0"/>
                        </a:spcBef>
                        <a:spcAft>
                          <a:spcPts val="0"/>
                        </a:spcAft>
                      </a:pPr>
                      <a:r>
                        <a:rPr lang="en-US" sz="1400" dirty="0">
                          <a:effectLst/>
                        </a:rPr>
                        <a:t>PROS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rPr>
                        <a:t>Dedicated</a:t>
                      </a:r>
                      <a:r>
                        <a:rPr lang="en-US" sz="1400" baseline="0" dirty="0">
                          <a:effectLst/>
                        </a:rPr>
                        <a:t> annual funding to secure quality emergency medical services; May assist with paid staff rather than relying on volunteers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511889">
                <a:tc>
                  <a:txBody>
                    <a:bodyPr/>
                    <a:lstStyle/>
                    <a:p>
                      <a:pPr marL="0" marR="0" algn="just">
                        <a:spcBef>
                          <a:spcPts val="0"/>
                        </a:spcBef>
                        <a:spcAft>
                          <a:spcPts val="0"/>
                        </a:spcAft>
                      </a:pPr>
                      <a:r>
                        <a:rPr lang="en-US" sz="1400">
                          <a:effectLst/>
                        </a:rPr>
                        <a:t>CONS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latin typeface="+mn-lt"/>
                          <a:ea typeface="+mn-ea"/>
                        </a:rPr>
                        <a:t>Millage rate limitations (as called out in Township/Borough Code);</a:t>
                      </a:r>
                      <a:r>
                        <a:rPr lang="en-US" sz="1400" baseline="0" dirty="0">
                          <a:effectLst/>
                          <a:latin typeface="+mn-lt"/>
                          <a:ea typeface="+mn-ea"/>
                        </a:rPr>
                        <a:t> May not be well received by residents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2"/>
                  </a:ext>
                </a:extLst>
              </a:tr>
              <a:tr h="255945">
                <a:tc>
                  <a:txBody>
                    <a:bodyPr/>
                    <a:lstStyle/>
                    <a:p>
                      <a:pPr marL="0" marR="0" algn="just">
                        <a:spcBef>
                          <a:spcPts val="0"/>
                        </a:spcBef>
                        <a:spcAft>
                          <a:spcPts val="0"/>
                        </a:spcAft>
                      </a:pPr>
                      <a:r>
                        <a:rPr lang="en-US" sz="1400">
                          <a:effectLst/>
                        </a:rPr>
                        <a:t>LONG/SHORT TERM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just">
                        <a:spcBef>
                          <a:spcPts val="0"/>
                        </a:spcBef>
                        <a:spcAft>
                          <a:spcPts val="0"/>
                        </a:spcAft>
                      </a:pPr>
                      <a:r>
                        <a:rPr lang="en-US" sz="1400" dirty="0">
                          <a:effectLst/>
                          <a:latin typeface="+mn-lt"/>
                          <a:ea typeface="+mn-ea"/>
                        </a:rPr>
                        <a:t>Short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3"/>
                  </a:ext>
                </a:extLst>
              </a:tr>
              <a:tr h="1023644">
                <a:tc>
                  <a:txBody>
                    <a:bodyPr/>
                    <a:lstStyle/>
                    <a:p>
                      <a:pPr marL="0" marR="0" algn="just">
                        <a:spcBef>
                          <a:spcPts val="0"/>
                        </a:spcBef>
                        <a:spcAft>
                          <a:spcPts val="0"/>
                        </a:spcAft>
                      </a:pPr>
                      <a:r>
                        <a:rPr lang="en-US" sz="1400">
                          <a:effectLst/>
                        </a:rPr>
                        <a:t>COST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spcBef>
                          <a:spcPts val="0"/>
                        </a:spcBef>
                        <a:spcAft>
                          <a:spcPts val="0"/>
                        </a:spcAft>
                      </a:pPr>
                      <a:endParaRPr lang="en-US" sz="1400" dirty="0">
                        <a:effectLst/>
                      </a:endParaRPr>
                    </a:p>
                    <a:p>
                      <a:pPr marL="0" marR="0" algn="just">
                        <a:spcBef>
                          <a:spcPts val="0"/>
                        </a:spcBef>
                        <a:spcAft>
                          <a:spcPts val="0"/>
                        </a:spcAft>
                      </a:pPr>
                      <a:endParaRPr lang="en-US" sz="1400" dirty="0">
                        <a:effectLst/>
                      </a:endParaRPr>
                    </a:p>
                    <a:p>
                      <a:pPr marL="0" marR="0" algn="just">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latin typeface="Times New Roman" panose="02020603050405020304" pitchFamily="18" charset="0"/>
                          <a:ea typeface="Times New Roman" panose="02020603050405020304" pitchFamily="18" charset="0"/>
                        </a:rPr>
                        <a:t>Milford, Milford Twp., &amp; Porter Twp. have adopted this since the last report</a:t>
                      </a:r>
                    </a:p>
                  </a:txBody>
                  <a:tcPr marL="68580" marR="68580" marT="0" marB="0"/>
                </a:tc>
                <a:extLst>
                  <a:ext uri="{0D108BD9-81ED-4DB2-BD59-A6C34878D82A}">
                    <a16:rowId xmlns:a16="http://schemas.microsoft.com/office/drawing/2014/main" val="10004"/>
                  </a:ext>
                </a:extLst>
              </a:tr>
              <a:tr h="255945">
                <a:tc>
                  <a:txBody>
                    <a:bodyPr/>
                    <a:lstStyle/>
                    <a:p>
                      <a:pPr marL="0" marR="0" algn="just">
                        <a:spcBef>
                          <a:spcPts val="0"/>
                        </a:spcBef>
                        <a:spcAft>
                          <a:spcPts val="0"/>
                        </a:spcAft>
                      </a:pPr>
                      <a:r>
                        <a:rPr lang="en-US" sz="1400" dirty="0">
                          <a:effectLst/>
                          <a:latin typeface="+mn-lt"/>
                          <a:ea typeface="+mn-ea"/>
                        </a:rPr>
                        <a:t>RESPONSIBLE</a:t>
                      </a:r>
                      <a:r>
                        <a:rPr lang="en-US" sz="1400" baseline="0" dirty="0">
                          <a:effectLst/>
                          <a:latin typeface="+mn-lt"/>
                          <a:ea typeface="+mn-ea"/>
                        </a:rPr>
                        <a:t> PARTY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just">
                        <a:spcBef>
                          <a:spcPts val="0"/>
                        </a:spcBef>
                        <a:spcAft>
                          <a:spcPts val="0"/>
                        </a:spcAft>
                      </a:pPr>
                      <a:r>
                        <a:rPr lang="en-US" sz="1400" dirty="0">
                          <a:effectLst/>
                        </a:rPr>
                        <a:t>Municipality</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426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69992" y="886407"/>
            <a:ext cx="9409502" cy="5109353"/>
          </a:xfrm>
          <a:prstGeom prst="rect">
            <a:avLst/>
          </a:prstGeom>
          <a:solidFill>
            <a:schemeClr val="tx1"/>
          </a:solidFill>
        </p:spPr>
      </p:pic>
    </p:spTree>
    <p:extLst>
      <p:ext uri="{BB962C8B-B14F-4D97-AF65-F5344CB8AC3E}">
        <p14:creationId xmlns:p14="http://schemas.microsoft.com/office/powerpoint/2010/main" val="416600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189723"/>
            <a:ext cx="9905998" cy="1185785"/>
          </a:xfrm>
        </p:spPr>
        <p:txBody>
          <a:bodyPr/>
          <a:lstStyle/>
          <a:p>
            <a:pPr algn="ctr"/>
            <a:r>
              <a:rPr lang="en-US" dirty="0"/>
              <a:t>Average Response time in 2017 vs. 2022</a:t>
            </a:r>
          </a:p>
        </p:txBody>
      </p:sp>
      <p:graphicFrame>
        <p:nvGraphicFramePr>
          <p:cNvPr id="4" name="Table 3"/>
          <p:cNvGraphicFramePr>
            <a:graphicFrameLocks noGrp="1"/>
          </p:cNvGraphicFramePr>
          <p:nvPr>
            <p:extLst>
              <p:ext uri="{D42A27DB-BD31-4B8C-83A1-F6EECF244321}">
                <p14:modId xmlns:p14="http://schemas.microsoft.com/office/powerpoint/2010/main" val="1522252421"/>
              </p:ext>
            </p:extLst>
          </p:nvPr>
        </p:nvGraphicFramePr>
        <p:xfrm>
          <a:off x="453292" y="1529842"/>
          <a:ext cx="10847754" cy="4553717"/>
        </p:xfrm>
        <a:graphic>
          <a:graphicData uri="http://schemas.openxmlformats.org/drawingml/2006/table">
            <a:tbl>
              <a:tblPr firstRow="1" firstCol="1" lastRow="1" lastCol="1" bandRow="1" bandCol="1">
                <a:tableStyleId>{5C22544A-7EE6-4342-B048-85BDC9FD1C3A}</a:tableStyleId>
              </a:tblPr>
              <a:tblGrid>
                <a:gridCol w="2064318">
                  <a:extLst>
                    <a:ext uri="{9D8B030D-6E8A-4147-A177-3AD203B41FA5}">
                      <a16:colId xmlns:a16="http://schemas.microsoft.com/office/drawing/2014/main" val="20000"/>
                    </a:ext>
                  </a:extLst>
                </a:gridCol>
                <a:gridCol w="1560077">
                  <a:extLst>
                    <a:ext uri="{9D8B030D-6E8A-4147-A177-3AD203B41FA5}">
                      <a16:colId xmlns:a16="http://schemas.microsoft.com/office/drawing/2014/main" val="20001"/>
                    </a:ext>
                  </a:extLst>
                </a:gridCol>
                <a:gridCol w="2102027">
                  <a:extLst>
                    <a:ext uri="{9D8B030D-6E8A-4147-A177-3AD203B41FA5}">
                      <a16:colId xmlns:a16="http://schemas.microsoft.com/office/drawing/2014/main" val="20002"/>
                    </a:ext>
                  </a:extLst>
                </a:gridCol>
                <a:gridCol w="2560666">
                  <a:extLst>
                    <a:ext uri="{9D8B030D-6E8A-4147-A177-3AD203B41FA5}">
                      <a16:colId xmlns:a16="http://schemas.microsoft.com/office/drawing/2014/main" val="20003"/>
                    </a:ext>
                  </a:extLst>
                </a:gridCol>
                <a:gridCol w="2560666">
                  <a:extLst>
                    <a:ext uri="{9D8B030D-6E8A-4147-A177-3AD203B41FA5}">
                      <a16:colId xmlns:a16="http://schemas.microsoft.com/office/drawing/2014/main" val="205226967"/>
                    </a:ext>
                  </a:extLst>
                </a:gridCol>
              </a:tblGrid>
              <a:tr h="463790">
                <a:tc>
                  <a:txBody>
                    <a:bodyPr/>
                    <a:lstStyle/>
                    <a:p>
                      <a:pPr marL="0" marR="0" algn="just">
                        <a:spcBef>
                          <a:spcPts val="0"/>
                        </a:spcBef>
                        <a:spcAft>
                          <a:spcPts val="0"/>
                        </a:spcAft>
                        <a:tabLst>
                          <a:tab pos="2743200" algn="ctr"/>
                          <a:tab pos="5486400" algn="r"/>
                        </a:tabLst>
                      </a:pPr>
                      <a:r>
                        <a:rPr lang="en-US" sz="1200" dirty="0">
                          <a:effectLst/>
                        </a:rPr>
                        <a:t>Municipality</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dirty="0">
                          <a:effectLst/>
                        </a:rPr>
                        <a:t>First Due {Unit#)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a:effectLst/>
                        </a:rPr>
                        <a:t>Other First Due {Unit#)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dirty="0">
                          <a:solidFill>
                            <a:schemeClr val="tx1"/>
                          </a:solidFill>
                          <a:effectLst/>
                        </a:rPr>
                        <a:t>Cover Unit</a:t>
                      </a: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2022 Response Time</a:t>
                      </a:r>
                    </a:p>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Dispatch to on Scene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1895">
                <a:tc>
                  <a:txBody>
                    <a:bodyPr/>
                    <a:lstStyle/>
                    <a:p>
                      <a:pPr marL="0" marR="0" algn="just">
                        <a:spcBef>
                          <a:spcPts val="0"/>
                        </a:spcBef>
                        <a:spcAft>
                          <a:spcPts val="0"/>
                        </a:spcAft>
                        <a:tabLst>
                          <a:tab pos="2743200" algn="ctr"/>
                          <a:tab pos="5486400" algn="r"/>
                        </a:tabLst>
                      </a:pPr>
                      <a:r>
                        <a:rPr lang="en-US" sz="1200" dirty="0">
                          <a:effectLst/>
                        </a:rPr>
                        <a:t>Blooming Grove Twp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7.7 {29}</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12.6 {37}</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20.9 {29} 15.3 {37}</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 mins with Response in 2.2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1895">
                <a:tc>
                  <a:txBody>
                    <a:bodyPr/>
                    <a:lstStyle/>
                    <a:p>
                      <a:pPr marL="0" marR="0" algn="just">
                        <a:spcBef>
                          <a:spcPts val="0"/>
                        </a:spcBef>
                        <a:spcAft>
                          <a:spcPts val="0"/>
                        </a:spcAft>
                        <a:tabLst>
                          <a:tab pos="2743200" algn="ctr"/>
                          <a:tab pos="5486400" algn="r"/>
                        </a:tabLst>
                      </a:pPr>
                      <a:r>
                        <a:rPr lang="en-US" sz="1200">
                          <a:effectLst/>
                        </a:rPr>
                        <a:t>Delaware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12.9 {28}</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22</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8.4 mins with Response in 1.3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1895">
                <a:tc>
                  <a:txBody>
                    <a:bodyPr/>
                    <a:lstStyle/>
                    <a:p>
                      <a:pPr marL="0" marR="0" algn="just">
                        <a:spcBef>
                          <a:spcPts val="0"/>
                        </a:spcBef>
                        <a:spcAft>
                          <a:spcPts val="0"/>
                        </a:spcAft>
                        <a:tabLst>
                          <a:tab pos="2743200" algn="ctr"/>
                          <a:tab pos="5486400" algn="r"/>
                        </a:tabLst>
                      </a:pPr>
                      <a:r>
                        <a:rPr lang="en-US" sz="1200">
                          <a:effectLst/>
                        </a:rPr>
                        <a:t>Dingman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18.9 {26}</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19.5 {33}</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25.3 {26} 18.9 {33}</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11.8 mins with Response in 2.2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1895">
                <a:tc>
                  <a:txBody>
                    <a:bodyPr/>
                    <a:lstStyle/>
                    <a:p>
                      <a:pPr marL="0" marR="0" algn="just">
                        <a:spcBef>
                          <a:spcPts val="0"/>
                        </a:spcBef>
                        <a:spcAft>
                          <a:spcPts val="0"/>
                        </a:spcAft>
                        <a:tabLst>
                          <a:tab pos="2743200" algn="ctr"/>
                          <a:tab pos="5486400" algn="r"/>
                        </a:tabLst>
                      </a:pPr>
                      <a:r>
                        <a:rPr lang="en-US" sz="1200">
                          <a:effectLst/>
                        </a:rPr>
                        <a:t>Greene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19.8 {37}</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36.9</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20.2 mins with Response in 3.9 mins (37)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7491">
                <a:tc>
                  <a:txBody>
                    <a:bodyPr/>
                    <a:lstStyle/>
                    <a:p>
                      <a:pPr marL="0" marR="0" algn="just">
                        <a:spcBef>
                          <a:spcPts val="0"/>
                        </a:spcBef>
                        <a:spcAft>
                          <a:spcPts val="0"/>
                        </a:spcAft>
                        <a:tabLst>
                          <a:tab pos="2743200" algn="ctr"/>
                          <a:tab pos="5486400" algn="r"/>
                        </a:tabLst>
                      </a:pPr>
                      <a:r>
                        <a:rPr lang="en-US" sz="1200" dirty="0">
                          <a:effectLst/>
                        </a:rPr>
                        <a:t>Lackawaxen Township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14.3 {21}</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28.7</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13.9 mins with Response in 3.4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7491">
                <a:tc>
                  <a:txBody>
                    <a:bodyPr/>
                    <a:lstStyle/>
                    <a:p>
                      <a:pPr marL="0" marR="0" algn="just">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Lehman Twp.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11.2 mins with Response in 2.7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778637"/>
                  </a:ext>
                </a:extLst>
              </a:tr>
              <a:tr h="233266">
                <a:tc>
                  <a:txBody>
                    <a:bodyPr/>
                    <a:lstStyle/>
                    <a:p>
                      <a:pPr marL="0" marR="0" algn="just">
                        <a:spcBef>
                          <a:spcPts val="0"/>
                        </a:spcBef>
                        <a:spcAft>
                          <a:spcPts val="0"/>
                        </a:spcAft>
                        <a:tabLst>
                          <a:tab pos="2743200" algn="ctr"/>
                          <a:tab pos="5486400" algn="r"/>
                        </a:tabLst>
                      </a:pPr>
                      <a:r>
                        <a:rPr lang="en-US" sz="1200">
                          <a:effectLst/>
                        </a:rPr>
                        <a:t>Matamoras  Borough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10 {39}</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10</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10.2 mins with Response in 2.8 mins (19)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1895">
                <a:tc>
                  <a:txBody>
                    <a:bodyPr/>
                    <a:lstStyle/>
                    <a:p>
                      <a:pPr marL="0" marR="0" algn="just">
                        <a:spcBef>
                          <a:spcPts val="0"/>
                        </a:spcBef>
                        <a:spcAft>
                          <a:spcPts val="0"/>
                        </a:spcAft>
                        <a:tabLst>
                          <a:tab pos="2743200" algn="ctr"/>
                          <a:tab pos="5486400" algn="r"/>
                        </a:tabLst>
                      </a:pPr>
                      <a:r>
                        <a:rPr lang="en-US" sz="1200">
                          <a:effectLst/>
                        </a:rPr>
                        <a:t>Milford Borough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10.6 {33)</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dirty="0">
                          <a:solidFill>
                            <a:schemeClr val="tx1"/>
                          </a:solidFill>
                          <a:effectLst/>
                        </a:rPr>
                        <a:t>20</a:t>
                      </a: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7.4 mins with Response in 3.2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1895">
                <a:tc>
                  <a:txBody>
                    <a:bodyPr/>
                    <a:lstStyle/>
                    <a:p>
                      <a:pPr marL="0" marR="0" algn="just">
                        <a:spcBef>
                          <a:spcPts val="0"/>
                        </a:spcBef>
                        <a:spcAft>
                          <a:spcPts val="0"/>
                        </a:spcAft>
                        <a:tabLst>
                          <a:tab pos="2743200" algn="ctr"/>
                          <a:tab pos="5486400" algn="r"/>
                        </a:tabLst>
                      </a:pPr>
                      <a:r>
                        <a:rPr lang="en-US" sz="1200">
                          <a:effectLst/>
                        </a:rPr>
                        <a:t>Milford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16.2 {33}</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19.2</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12.4 mins with Response in 2.2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1895">
                <a:tc>
                  <a:txBody>
                    <a:bodyPr/>
                    <a:lstStyle/>
                    <a:p>
                      <a:pPr marL="0" marR="0" algn="just">
                        <a:spcBef>
                          <a:spcPts val="0"/>
                        </a:spcBef>
                        <a:spcAft>
                          <a:spcPts val="0"/>
                        </a:spcAft>
                        <a:tabLst>
                          <a:tab pos="2743200" algn="ctr"/>
                          <a:tab pos="5486400" algn="r"/>
                        </a:tabLst>
                      </a:pPr>
                      <a:r>
                        <a:rPr lang="en-US" sz="1200">
                          <a:effectLst/>
                        </a:rPr>
                        <a:t>Palmyra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10.4 {37}</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dirty="0">
                          <a:solidFill>
                            <a:schemeClr val="tx1"/>
                          </a:solidFill>
                          <a:effectLst/>
                        </a:rPr>
                        <a:t> </a:t>
                      </a: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dirty="0">
                          <a:solidFill>
                            <a:schemeClr val="tx1"/>
                          </a:solidFill>
                          <a:effectLst/>
                        </a:rPr>
                        <a:t>37</a:t>
                      </a: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10.2 mins with Response in 3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1895">
                <a:tc>
                  <a:txBody>
                    <a:bodyPr/>
                    <a:lstStyle/>
                    <a:p>
                      <a:pPr marL="0" marR="0" algn="just">
                        <a:spcBef>
                          <a:spcPts val="0"/>
                        </a:spcBef>
                        <a:spcAft>
                          <a:spcPts val="0"/>
                        </a:spcAft>
                        <a:tabLst>
                          <a:tab pos="2743200" algn="ctr"/>
                          <a:tab pos="5486400" algn="r"/>
                        </a:tabLst>
                      </a:pPr>
                      <a:r>
                        <a:rPr lang="en-US" sz="1200">
                          <a:effectLst/>
                        </a:rPr>
                        <a:t>Porter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12.2 {29}</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 </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a:solidFill>
                            <a:schemeClr val="tx1"/>
                          </a:solidFill>
                          <a:effectLst/>
                        </a:rPr>
                        <a:t>21</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11.8 mins with Response in 2.4 mins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1441">
                <a:tc>
                  <a:txBody>
                    <a:bodyPr/>
                    <a:lstStyle/>
                    <a:p>
                      <a:pPr marL="0" marR="0" algn="just">
                        <a:spcBef>
                          <a:spcPts val="0"/>
                        </a:spcBef>
                        <a:spcAft>
                          <a:spcPts val="0"/>
                        </a:spcAft>
                        <a:tabLst>
                          <a:tab pos="2743200" algn="ctr"/>
                          <a:tab pos="5486400" algn="r"/>
                        </a:tabLst>
                      </a:pPr>
                      <a:r>
                        <a:rPr lang="en-US" sz="1200">
                          <a:effectLst/>
                        </a:rPr>
                        <a:t>Shohola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b="1">
                          <a:solidFill>
                            <a:schemeClr val="tx1"/>
                          </a:solidFill>
                          <a:effectLst/>
                        </a:rPr>
                        <a:t>27 {33}</a:t>
                      </a:r>
                      <a:endParaRPr lang="en-U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dirty="0">
                          <a:solidFill>
                            <a:schemeClr val="tx1"/>
                          </a:solidFill>
                          <a:effectLst/>
                        </a:rPr>
                        <a:t>33.3 {21}</a:t>
                      </a: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2743200" algn="ctr"/>
                          <a:tab pos="5486400" algn="r"/>
                        </a:tabLst>
                      </a:pPr>
                      <a:r>
                        <a:rPr lang="en-US" sz="1200" b="1" dirty="0">
                          <a:solidFill>
                            <a:schemeClr val="tx1"/>
                          </a:solidFill>
                          <a:effectLst/>
                        </a:rPr>
                        <a:t>29.8 {33}  36.6 {21}</a:t>
                      </a:r>
                      <a:endParaRPr lang="en-U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8.25 mins with Response in 2 mins (41)</a:t>
                      </a:r>
                    </a:p>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19 mins with Response in 3 mins (26)</a:t>
                      </a:r>
                    </a:p>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11.5 mins with Response in 3.5 mins (21)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1895">
                <a:tc>
                  <a:txBody>
                    <a:bodyPr/>
                    <a:lstStyle/>
                    <a:p>
                      <a:pPr marL="0" marR="0" algn="just">
                        <a:spcBef>
                          <a:spcPts val="0"/>
                        </a:spcBef>
                        <a:spcAft>
                          <a:spcPts val="0"/>
                        </a:spcAft>
                        <a:tabLst>
                          <a:tab pos="2743200" algn="ctr"/>
                          <a:tab pos="5486400" algn="r"/>
                        </a:tabLst>
                      </a:pPr>
                      <a:r>
                        <a:rPr lang="en-US" sz="1200">
                          <a:effectLst/>
                        </a:rPr>
                        <a:t>Westfall Township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a:effectLst/>
                        </a:rPr>
                        <a:t>11.6 {39}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dirty="0">
                          <a:effectLst/>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200" dirty="0">
                          <a:effectLst/>
                        </a:rPr>
                        <a:t>16.3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9.6 mins with Response in 3 mins (19)</a:t>
                      </a:r>
                    </a:p>
                    <a:p>
                      <a:pPr marL="0" marR="0" algn="ctr">
                        <a:spcBef>
                          <a:spcPts val="0"/>
                        </a:spcBef>
                        <a:spcAft>
                          <a:spcPts val="0"/>
                        </a:spcAft>
                        <a:tabLst>
                          <a:tab pos="2743200" algn="ctr"/>
                          <a:tab pos="5486400" algn="r"/>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11.8 mins with Response in 5.6 mins (39)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TextBox 4"/>
          <p:cNvSpPr txBox="1"/>
          <p:nvPr/>
        </p:nvSpPr>
        <p:spPr>
          <a:xfrm>
            <a:off x="2150366" y="6083559"/>
            <a:ext cx="8430513"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Above is the average response time in minutes from dispatch to on-scene</a:t>
            </a:r>
          </a:p>
        </p:txBody>
      </p:sp>
    </p:spTree>
    <p:extLst>
      <p:ext uri="{BB962C8B-B14F-4D97-AF65-F5344CB8AC3E}">
        <p14:creationId xmlns:p14="http://schemas.microsoft.com/office/powerpoint/2010/main" val="149297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sz="2400" dirty="0"/>
              <a:t>The difference between BLS and ALS is the degree of skills and medications allowed</a:t>
            </a:r>
          </a:p>
          <a:p>
            <a:r>
              <a:rPr lang="en-US" sz="2400" dirty="0"/>
              <a:t>The skills of </a:t>
            </a:r>
            <a:r>
              <a:rPr lang="en-US" sz="2400" dirty="0" err="1"/>
              <a:t>bls</a:t>
            </a:r>
            <a:r>
              <a:rPr lang="en-US" sz="2400" dirty="0"/>
              <a:t> always comes before </a:t>
            </a:r>
            <a:r>
              <a:rPr lang="en-US" sz="2400" dirty="0" err="1"/>
              <a:t>als</a:t>
            </a:r>
            <a:r>
              <a:rPr lang="en-US" sz="2400" dirty="0"/>
              <a:t> skills</a:t>
            </a:r>
          </a:p>
          <a:p>
            <a:r>
              <a:rPr lang="en-US" sz="2400" dirty="0"/>
              <a:t>Training is available to help transition </a:t>
            </a:r>
            <a:r>
              <a:rPr lang="en-US" sz="2400" dirty="0" err="1"/>
              <a:t>bls</a:t>
            </a:r>
            <a:r>
              <a:rPr lang="en-US" sz="2400" dirty="0"/>
              <a:t> providers to use </a:t>
            </a:r>
            <a:r>
              <a:rPr lang="en-US" sz="2400" dirty="0" err="1"/>
              <a:t>als</a:t>
            </a:r>
            <a:r>
              <a:rPr lang="en-US" sz="2400" dirty="0"/>
              <a:t> techniques</a:t>
            </a:r>
          </a:p>
          <a:p>
            <a:r>
              <a:rPr lang="en-US" sz="2400" dirty="0"/>
              <a:t>EMT Scholarship program is available due to donors</a:t>
            </a:r>
          </a:p>
        </p:txBody>
      </p:sp>
    </p:spTree>
    <p:extLst>
      <p:ext uri="{BB962C8B-B14F-4D97-AF65-F5344CB8AC3E}">
        <p14:creationId xmlns:p14="http://schemas.microsoft.com/office/powerpoint/2010/main" val="5254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446" y="609600"/>
            <a:ext cx="10515965" cy="875323"/>
          </a:xfrm>
        </p:spPr>
        <p:txBody>
          <a:bodyPr/>
          <a:lstStyle/>
          <a:p>
            <a:pPr algn="ctr"/>
            <a:r>
              <a:rPr lang="en-US" dirty="0"/>
              <a:t>2022 Existing services</a:t>
            </a:r>
          </a:p>
        </p:txBody>
      </p:sp>
      <p:graphicFrame>
        <p:nvGraphicFramePr>
          <p:cNvPr id="352" name="Table 351"/>
          <p:cNvGraphicFramePr>
            <a:graphicFrameLocks noGrp="1"/>
          </p:cNvGraphicFramePr>
          <p:nvPr>
            <p:extLst>
              <p:ext uri="{D42A27DB-BD31-4B8C-83A1-F6EECF244321}">
                <p14:modId xmlns:p14="http://schemas.microsoft.com/office/powerpoint/2010/main" val="1519933153"/>
              </p:ext>
            </p:extLst>
          </p:nvPr>
        </p:nvGraphicFramePr>
        <p:xfrm>
          <a:off x="1055076" y="1422400"/>
          <a:ext cx="10066215" cy="4929217"/>
        </p:xfrm>
        <a:graphic>
          <a:graphicData uri="http://schemas.openxmlformats.org/drawingml/2006/table">
            <a:tbl>
              <a:tblPr firstRow="1" firstCol="1" lastRow="1" lastCol="1" bandRow="1" bandCol="1">
                <a:tableStyleId>{5C22544A-7EE6-4342-B048-85BDC9FD1C3A}</a:tableStyleId>
              </a:tblPr>
              <a:tblGrid>
                <a:gridCol w="2336349">
                  <a:extLst>
                    <a:ext uri="{9D8B030D-6E8A-4147-A177-3AD203B41FA5}">
                      <a16:colId xmlns:a16="http://schemas.microsoft.com/office/drawing/2014/main" val="20000"/>
                    </a:ext>
                  </a:extLst>
                </a:gridCol>
                <a:gridCol w="1301212">
                  <a:extLst>
                    <a:ext uri="{9D8B030D-6E8A-4147-A177-3AD203B41FA5}">
                      <a16:colId xmlns:a16="http://schemas.microsoft.com/office/drawing/2014/main" val="20001"/>
                    </a:ext>
                  </a:extLst>
                </a:gridCol>
                <a:gridCol w="1982189">
                  <a:extLst>
                    <a:ext uri="{9D8B030D-6E8A-4147-A177-3AD203B41FA5}">
                      <a16:colId xmlns:a16="http://schemas.microsoft.com/office/drawing/2014/main" val="20002"/>
                    </a:ext>
                  </a:extLst>
                </a:gridCol>
                <a:gridCol w="2312553">
                  <a:extLst>
                    <a:ext uri="{9D8B030D-6E8A-4147-A177-3AD203B41FA5}">
                      <a16:colId xmlns:a16="http://schemas.microsoft.com/office/drawing/2014/main" val="20003"/>
                    </a:ext>
                  </a:extLst>
                </a:gridCol>
                <a:gridCol w="2133912">
                  <a:extLst>
                    <a:ext uri="{9D8B030D-6E8A-4147-A177-3AD203B41FA5}">
                      <a16:colId xmlns:a16="http://schemas.microsoft.com/office/drawing/2014/main" val="20004"/>
                    </a:ext>
                  </a:extLst>
                </a:gridCol>
              </a:tblGrid>
              <a:tr h="992749">
                <a:tc>
                  <a:txBody>
                    <a:bodyPr/>
                    <a:lstStyle/>
                    <a:p>
                      <a:pPr marL="0" marR="0" algn="just">
                        <a:spcBef>
                          <a:spcPts val="0"/>
                        </a:spcBef>
                        <a:spcAft>
                          <a:spcPts val="0"/>
                        </a:spcAft>
                      </a:pPr>
                      <a:r>
                        <a:rPr lang="en-US" sz="1100" dirty="0">
                          <a:effectLst/>
                        </a:rPr>
                        <a:t>Unit Name</a:t>
                      </a:r>
                      <a:endParaRPr lang="en-US"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Station Number</a:t>
                      </a:r>
                      <a:endParaRPr lang="en-US"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 Transport Capable Units</a:t>
                      </a:r>
                      <a:endParaRPr lang="en-US"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Paid Staff</a:t>
                      </a:r>
                      <a:endParaRPr lang="en-US"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Volunteer Staff</a:t>
                      </a:r>
                      <a:endParaRPr lang="en-US"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7559">
                <a:tc>
                  <a:txBody>
                    <a:bodyPr/>
                    <a:lstStyle/>
                    <a:p>
                      <a:pPr marL="0" marR="0" algn="just">
                        <a:spcBef>
                          <a:spcPts val="0"/>
                        </a:spcBef>
                        <a:spcAft>
                          <a:spcPts val="0"/>
                        </a:spcAft>
                      </a:pPr>
                      <a:r>
                        <a:rPr lang="en-US" sz="1200" b="1" i="0" dirty="0">
                          <a:effectLst/>
                          <a:latin typeface="Abadi" panose="020B0604020104020204" pitchFamily="34" charset="0"/>
                        </a:rPr>
                        <a:t>Bushkill EMS </a:t>
                      </a:r>
                      <a:r>
                        <a:rPr lang="en-US" sz="1000" b="1" i="0" dirty="0">
                          <a:effectLst/>
                          <a:latin typeface="Abadi" panose="020B0604020104020204" pitchFamily="34" charset="0"/>
                        </a:rPr>
                        <a:t>(dispatched by Monroe)</a:t>
                      </a:r>
                      <a:endParaRPr lang="en-US" sz="1000" b="1" i="0" dirty="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3</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2 Units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 Supplements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559">
                <a:tc>
                  <a:txBody>
                    <a:bodyPr/>
                    <a:lstStyle/>
                    <a:p>
                      <a:pPr marL="0" marR="0" algn="just">
                        <a:spcBef>
                          <a:spcPts val="0"/>
                        </a:spcBef>
                        <a:spcAft>
                          <a:spcPts val="0"/>
                        </a:spcAft>
                      </a:pPr>
                      <a:r>
                        <a:rPr lang="en-US" sz="1200" b="1" i="0" dirty="0">
                          <a:effectLst/>
                          <a:latin typeface="Abadi" panose="020B0604020104020204" pitchFamily="34" charset="0"/>
                        </a:rPr>
                        <a:t>Delaware Twp. Ambulance</a:t>
                      </a:r>
                      <a:endParaRPr lang="en-US" sz="1200" b="1" i="0" dirty="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28</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2</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1 ALS or BLS Unit</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a:solidFill>
                            <a:schemeClr val="tx1"/>
                          </a:solidFill>
                          <a:effectLst/>
                        </a:rPr>
                        <a:t>Supplements</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7559">
                <a:tc>
                  <a:txBody>
                    <a:bodyPr/>
                    <a:lstStyle/>
                    <a:p>
                      <a:pPr marL="0" marR="0" algn="just">
                        <a:spcBef>
                          <a:spcPts val="0"/>
                        </a:spcBef>
                        <a:spcAft>
                          <a:spcPts val="0"/>
                        </a:spcAft>
                      </a:pPr>
                      <a:r>
                        <a:rPr lang="en-US" sz="1200" b="1" i="0">
                          <a:effectLst/>
                          <a:latin typeface="Abadi" panose="020B0604020104020204" pitchFamily="34" charset="0"/>
                        </a:rPr>
                        <a:t>Dingman Twp Fire</a:t>
                      </a:r>
                      <a:endParaRPr lang="en-US" sz="1200" b="1" i="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26</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2 Units  </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7559">
                <a:tc>
                  <a:txBody>
                    <a:bodyPr/>
                    <a:lstStyle/>
                    <a:p>
                      <a:pPr marL="0" marR="0" algn="just">
                        <a:spcBef>
                          <a:spcPts val="0"/>
                        </a:spcBef>
                        <a:spcAft>
                          <a:spcPts val="0"/>
                        </a:spcAft>
                      </a:pPr>
                      <a:r>
                        <a:rPr lang="en-US" sz="1200" b="1" i="0" dirty="0">
                          <a:effectLst/>
                          <a:latin typeface="Abadi" panose="020B0604020104020204" pitchFamily="34" charset="0"/>
                        </a:rPr>
                        <a:t>Hemlock Farms Fire &amp; Rescue</a:t>
                      </a:r>
                      <a:endParaRPr lang="en-US" sz="1200" b="1" i="0" dirty="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29</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2</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First Unit</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a:solidFill>
                            <a:schemeClr val="tx1"/>
                          </a:solidFill>
                          <a:effectLst/>
                        </a:rPr>
                        <a:t> </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7559">
                <a:tc>
                  <a:txBody>
                    <a:bodyPr/>
                    <a:lstStyle/>
                    <a:p>
                      <a:pPr marL="0" marR="0" algn="just">
                        <a:spcBef>
                          <a:spcPts val="0"/>
                        </a:spcBef>
                        <a:spcAft>
                          <a:spcPts val="0"/>
                        </a:spcAft>
                      </a:pPr>
                      <a:r>
                        <a:rPr lang="en-US" sz="1200" b="1" i="0" dirty="0" err="1">
                          <a:effectLst/>
                          <a:latin typeface="Abadi" panose="020B0604020104020204" pitchFamily="34" charset="0"/>
                        </a:rPr>
                        <a:t>Lackawaxen</a:t>
                      </a:r>
                      <a:r>
                        <a:rPr lang="en-US" sz="1200" b="1" i="0" dirty="0">
                          <a:effectLst/>
                          <a:latin typeface="Abadi" panose="020B0604020104020204" pitchFamily="34" charset="0"/>
                        </a:rPr>
                        <a:t> Ambulance</a:t>
                      </a:r>
                      <a:endParaRPr lang="en-US" sz="1200" b="1" i="0" dirty="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21</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3</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First Unit / Second Unit Periodically</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a:solidFill>
                            <a:schemeClr val="tx1"/>
                          </a:solidFill>
                          <a:effectLst/>
                        </a:rPr>
                        <a:t>Supplements</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7559">
                <a:tc>
                  <a:txBody>
                    <a:bodyPr/>
                    <a:lstStyle/>
                    <a:p>
                      <a:pPr marL="0" marR="0" algn="just">
                        <a:spcBef>
                          <a:spcPts val="0"/>
                        </a:spcBef>
                        <a:spcAft>
                          <a:spcPts val="0"/>
                        </a:spcAft>
                      </a:pPr>
                      <a:r>
                        <a:rPr lang="en-US" sz="1200" b="1" i="0" dirty="0">
                          <a:effectLst/>
                          <a:latin typeface="Abadi" panose="020B0604020104020204" pitchFamily="34" charset="0"/>
                          <a:ea typeface="Times New Roman" panose="02020603050405020304" pitchFamily="18" charset="0"/>
                        </a:rPr>
                        <a:t>Lehman Twp. Ambulance</a:t>
                      </a: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rPr>
                        <a:t>ALS &amp; BLS Units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93308"/>
                  </a:ext>
                </a:extLst>
              </a:tr>
              <a:tr h="297559">
                <a:tc>
                  <a:txBody>
                    <a:bodyPr/>
                    <a:lstStyle/>
                    <a:p>
                      <a:pPr marL="0" marR="0" algn="just">
                        <a:spcBef>
                          <a:spcPts val="0"/>
                        </a:spcBef>
                        <a:spcAft>
                          <a:spcPts val="0"/>
                        </a:spcAft>
                      </a:pPr>
                      <a:r>
                        <a:rPr lang="en-US" sz="1200" b="1" i="0" dirty="0">
                          <a:effectLst/>
                          <a:latin typeface="Abadi" panose="020B0604020104020204" pitchFamily="34" charset="0"/>
                          <a:ea typeface="Times New Roman" panose="02020603050405020304" pitchFamily="18" charset="0"/>
                        </a:rPr>
                        <a:t>Lake Region EMS</a:t>
                      </a: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507 / Lake Region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rPr>
                        <a:t>1 ALS or BLS Unit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283767"/>
                  </a:ext>
                </a:extLst>
              </a:tr>
              <a:tr h="297559">
                <a:tc>
                  <a:txBody>
                    <a:bodyPr/>
                    <a:lstStyle/>
                    <a:p>
                      <a:pPr marL="0" marR="0" algn="just">
                        <a:spcBef>
                          <a:spcPts val="0"/>
                        </a:spcBef>
                        <a:spcAft>
                          <a:spcPts val="0"/>
                        </a:spcAft>
                      </a:pPr>
                      <a:r>
                        <a:rPr lang="en-US" sz="1200" b="1" i="0" dirty="0">
                          <a:effectLst/>
                          <a:latin typeface="Abadi" panose="020B0604020104020204" pitchFamily="34" charset="0"/>
                        </a:rPr>
                        <a:t>Milford Fire Dept.</a:t>
                      </a:r>
                      <a:endParaRPr lang="en-US" sz="1200" b="1" i="0" dirty="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33</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1</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 12 Hours a Day</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rPr>
                        <a:t>Supplements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7559">
                <a:tc>
                  <a:txBody>
                    <a:bodyPr/>
                    <a:lstStyle/>
                    <a:p>
                      <a:pPr marL="0" marR="0" algn="just">
                        <a:spcBef>
                          <a:spcPts val="0"/>
                        </a:spcBef>
                        <a:spcAft>
                          <a:spcPts val="0"/>
                        </a:spcAft>
                      </a:pPr>
                      <a:r>
                        <a:rPr lang="en-US" sz="1200" b="1" i="0" dirty="0">
                          <a:effectLst/>
                          <a:latin typeface="Abadi" panose="020B0604020104020204" pitchFamily="34" charset="0"/>
                          <a:ea typeface="Times New Roman" panose="02020603050405020304" pitchFamily="18" charset="0"/>
                        </a:rPr>
                        <a:t>Port Jervis Ambulance</a:t>
                      </a: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Covers Westfall / Matamoras </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7559">
                <a:tc>
                  <a:txBody>
                    <a:bodyPr/>
                    <a:lstStyle/>
                    <a:p>
                      <a:pPr marL="0" marR="0" algn="just">
                        <a:spcBef>
                          <a:spcPts val="0"/>
                        </a:spcBef>
                        <a:spcAft>
                          <a:spcPts val="0"/>
                        </a:spcAft>
                      </a:pPr>
                      <a:r>
                        <a:rPr lang="en-US" sz="1200" b="1" i="0" dirty="0">
                          <a:effectLst/>
                          <a:latin typeface="Abadi" panose="020B0604020104020204" pitchFamily="34" charset="0"/>
                          <a:ea typeface="Times New Roman" panose="02020603050405020304" pitchFamily="18" charset="0"/>
                        </a:rPr>
                        <a:t>Shohola EMS</a:t>
                      </a: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rPr>
                        <a:t>12 Hours a 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rPr>
                        <a:t>Supplements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941577"/>
                  </a:ext>
                </a:extLst>
              </a:tr>
              <a:tr h="297559">
                <a:tc>
                  <a:txBody>
                    <a:bodyPr/>
                    <a:lstStyle/>
                    <a:p>
                      <a:pPr marL="0" marR="0" algn="just">
                        <a:spcBef>
                          <a:spcPts val="0"/>
                        </a:spcBef>
                        <a:spcAft>
                          <a:spcPts val="0"/>
                        </a:spcAft>
                      </a:pPr>
                      <a:r>
                        <a:rPr lang="en-US" sz="1200" b="1" i="0">
                          <a:effectLst/>
                          <a:latin typeface="Abadi" panose="020B0604020104020204" pitchFamily="34" charset="0"/>
                        </a:rPr>
                        <a:t>Tafton Fire and EMS</a:t>
                      </a:r>
                      <a:endParaRPr lang="en-US" sz="1200" b="1" i="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37</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2</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First Unit</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Supplements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7559">
                <a:tc>
                  <a:txBody>
                    <a:bodyPr/>
                    <a:lstStyle/>
                    <a:p>
                      <a:pPr marL="0" marR="0" algn="just">
                        <a:spcBef>
                          <a:spcPts val="0"/>
                        </a:spcBef>
                        <a:spcAft>
                          <a:spcPts val="0"/>
                        </a:spcAft>
                      </a:pPr>
                      <a:r>
                        <a:rPr lang="en-US" sz="1200" b="1" i="0">
                          <a:effectLst/>
                          <a:latin typeface="Abadi" panose="020B0604020104020204" pitchFamily="34" charset="0"/>
                        </a:rPr>
                        <a:t>Westfall Fire Dept.</a:t>
                      </a:r>
                      <a:endParaRPr lang="en-US" sz="1200" b="1" i="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39</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2</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 Covered by Port</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Full</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7559">
                <a:tc>
                  <a:txBody>
                    <a:bodyPr/>
                    <a:lstStyle/>
                    <a:p>
                      <a:pPr marL="0" marR="0" algn="just">
                        <a:spcBef>
                          <a:spcPts val="0"/>
                        </a:spcBef>
                        <a:spcAft>
                          <a:spcPts val="0"/>
                        </a:spcAft>
                      </a:pPr>
                      <a:r>
                        <a:rPr lang="en-US" sz="1200" b="1" i="0" dirty="0">
                          <a:effectLst/>
                          <a:latin typeface="Abadi" panose="020B0604020104020204" pitchFamily="34" charset="0"/>
                        </a:rPr>
                        <a:t>Newfoundland Ambulance</a:t>
                      </a:r>
                      <a:endParaRPr lang="en-US" sz="1200" b="1" i="0" dirty="0">
                        <a:effectLst/>
                        <a:latin typeface="Abadi" panose="020B0604020104020204" pitchFamily="34" charset="0"/>
                        <a:ea typeface="Times New Roman" panose="02020603050405020304" pitchFamily="18" charset="0"/>
                      </a:endParaRPr>
                    </a:p>
                  </a:txBody>
                  <a:tcPr marL="16521"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1" dirty="0">
                          <a:solidFill>
                            <a:schemeClr val="tx1"/>
                          </a:solidFill>
                          <a:effectLst/>
                        </a:rPr>
                        <a:t>2</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 </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chemeClr val="tx1"/>
                          </a:solidFill>
                          <a:effectLst/>
                        </a:rPr>
                        <a:t>Full</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825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4AFA-3464-4435-C9E0-C8C60E0E6789}"/>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a:effectLst>
                  <a:glow rad="38100">
                    <a:schemeClr val="bg1">
                      <a:lumMod val="65000"/>
                      <a:lumOff val="35000"/>
                      <a:alpha val="50000"/>
                    </a:schemeClr>
                  </a:glow>
                  <a:outerShdw blurRad="28575" dist="31750" dir="13200000" algn="tl" rotWithShape="0">
                    <a:srgbClr val="000000">
                      <a:alpha val="25000"/>
                    </a:srgbClr>
                  </a:outerShdw>
                </a:effectLst>
              </a:rPr>
              <a:t>Ems coverage areas 2017</a:t>
            </a:r>
          </a:p>
        </p:txBody>
      </p:sp>
      <p:pic>
        <p:nvPicPr>
          <p:cNvPr id="5" name="Content Placeholder 4" descr="Map&#10;&#10;Description automatically generated">
            <a:extLst>
              <a:ext uri="{FF2B5EF4-FFF2-40B4-BE49-F238E27FC236}">
                <a16:creationId xmlns:a16="http://schemas.microsoft.com/office/drawing/2014/main" id="{BA520431-304C-1327-6A21-ABA6570F4F5A}"/>
              </a:ext>
            </a:extLst>
          </p:cNvPr>
          <p:cNvPicPr>
            <a:picLocks noGrp="1" noChangeAspect="1"/>
          </p:cNvPicPr>
          <p:nvPr>
            <p:ph idx="1"/>
          </p:nvPr>
        </p:nvPicPr>
        <p:blipFill>
          <a:blip r:embed="rId3"/>
          <a:stretch>
            <a:fillRect/>
          </a:stretch>
        </p:blipFill>
        <p:spPr>
          <a:xfrm>
            <a:off x="1791477" y="295133"/>
            <a:ext cx="4841824" cy="626773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9610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06ABAF8-A5F0-4E99-AB6D-67BFBB982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84B04-40CB-1881-E88A-928A37BCFAA4}"/>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EMS Coverage areas 2022</a:t>
            </a:r>
          </a:p>
        </p:txBody>
      </p:sp>
      <p:sp>
        <p:nvSpPr>
          <p:cNvPr id="19" name="Rounded Rectangle 7">
            <a:extLst>
              <a:ext uri="{FF2B5EF4-FFF2-40B4-BE49-F238E27FC236}">
                <a16:creationId xmlns:a16="http://schemas.microsoft.com/office/drawing/2014/main" id="{5F7833E7-6A14-4F78-A2DD-5640A4F6C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6884079" cy="5597200"/>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Content Placeholder 4" descr="Map&#10;&#10;Description automatically generated">
            <a:extLst>
              <a:ext uri="{FF2B5EF4-FFF2-40B4-BE49-F238E27FC236}">
                <a16:creationId xmlns:a16="http://schemas.microsoft.com/office/drawing/2014/main" id="{9C054FB0-6367-E289-405D-37D63030CAF8}"/>
              </a:ext>
            </a:extLst>
          </p:cNvPr>
          <p:cNvPicPr>
            <a:picLocks noGrp="1" noChangeAspect="1"/>
          </p:cNvPicPr>
          <p:nvPr>
            <p:ph idx="1"/>
          </p:nvPr>
        </p:nvPicPr>
        <p:blipFill rotWithShape="1">
          <a:blip r:embed="rId2"/>
          <a:srcRect l="1191" r="14055"/>
          <a:stretch/>
        </p:blipFill>
        <p:spPr>
          <a:xfrm>
            <a:off x="2355039" y="753635"/>
            <a:ext cx="3490580" cy="5331370"/>
          </a:xfrm>
          <a:prstGeom prst="rect">
            <a:avLst/>
          </a:prstGeom>
        </p:spPr>
      </p:pic>
    </p:spTree>
    <p:extLst>
      <p:ext uri="{BB962C8B-B14F-4D97-AF65-F5344CB8AC3E}">
        <p14:creationId xmlns:p14="http://schemas.microsoft.com/office/powerpoint/2010/main" val="41093301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217714"/>
            <a:ext cx="9905998" cy="1583094"/>
          </a:xfrm>
        </p:spPr>
        <p:txBody>
          <a:bodyPr/>
          <a:lstStyle/>
          <a:p>
            <a:pPr algn="ctr"/>
            <a:r>
              <a:rPr lang="en-US" dirty="0"/>
              <a:t>Municipal Completed Calls</a:t>
            </a:r>
          </a:p>
        </p:txBody>
      </p:sp>
      <p:sp>
        <p:nvSpPr>
          <p:cNvPr id="3" name="Content Placeholder 2"/>
          <p:cNvSpPr>
            <a:spLocks noGrp="1"/>
          </p:cNvSpPr>
          <p:nvPr>
            <p:ph idx="1"/>
          </p:nvPr>
        </p:nvSpPr>
        <p:spPr>
          <a:xfrm>
            <a:off x="1141413" y="2666999"/>
            <a:ext cx="5184742" cy="3124201"/>
          </a:xfrm>
        </p:spPr>
        <p:txBody>
          <a:bodyPr/>
          <a:lstStyle/>
          <a:p>
            <a:pPr marL="0" indent="0" algn="ctr">
              <a:buNone/>
            </a:pPr>
            <a:r>
              <a:rPr lang="en-US" b="1" dirty="0">
                <a:solidFill>
                  <a:schemeClr val="tx1"/>
                </a:solidFill>
              </a:rPr>
              <a:t>The map to the right shows the number of calls in</a:t>
            </a:r>
            <a:r>
              <a:rPr lang="en-US" b="1" dirty="0">
                <a:solidFill>
                  <a:schemeClr val="bg1"/>
                </a:solidFill>
              </a:rPr>
              <a:t> 2017 </a:t>
            </a:r>
            <a:r>
              <a:rPr lang="en-US" b="1" dirty="0">
                <a:solidFill>
                  <a:schemeClr val="tx1"/>
                </a:solidFill>
              </a:rPr>
              <a:t>/ 2021 within each municipality that were responded to and had patient contact or transport. </a:t>
            </a:r>
          </a:p>
          <a:p>
            <a:pPr marL="0" indent="0" algn="ctr">
              <a:buNone/>
            </a:pPr>
            <a:endParaRPr lang="en-US" b="1" dirty="0">
              <a:solidFill>
                <a:schemeClr val="tx1"/>
              </a:solidFill>
            </a:endParaRPr>
          </a:p>
          <a:p>
            <a:pPr marL="0" indent="0" algn="ctr">
              <a:buNone/>
            </a:pPr>
            <a:r>
              <a:rPr lang="en-US" b="1" dirty="0">
                <a:solidFill>
                  <a:schemeClr val="bg1"/>
                </a:solidFill>
              </a:rPr>
              <a:t> 6,685 </a:t>
            </a:r>
            <a:r>
              <a:rPr lang="en-US" b="1" dirty="0">
                <a:solidFill>
                  <a:schemeClr val="tx1"/>
                </a:solidFill>
              </a:rPr>
              <a:t>total calls were reported for</a:t>
            </a:r>
            <a:r>
              <a:rPr lang="en-US" b="1" dirty="0">
                <a:solidFill>
                  <a:schemeClr val="bg1"/>
                </a:solidFill>
              </a:rPr>
              <a:t> 2017</a:t>
            </a:r>
          </a:p>
          <a:p>
            <a:pPr marL="0" indent="0" algn="ctr">
              <a:buNone/>
            </a:pPr>
            <a:r>
              <a:rPr lang="en-US" b="1" dirty="0">
                <a:solidFill>
                  <a:schemeClr val="tx1"/>
                </a:solidFill>
              </a:rPr>
              <a:t>6,928 Total Calls were Reported in 2021 </a:t>
            </a:r>
          </a:p>
        </p:txBody>
      </p:sp>
      <p:pic>
        <p:nvPicPr>
          <p:cNvPr id="5" name="Picture 4" descr="623&#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155" y="1249529"/>
            <a:ext cx="5602233" cy="5608471"/>
          </a:xfrm>
          <a:prstGeom prst="rect">
            <a:avLst/>
          </a:prstGeom>
        </p:spPr>
      </p:pic>
      <p:sp>
        <p:nvSpPr>
          <p:cNvPr id="4" name="TextBox 3">
            <a:extLst>
              <a:ext uri="{FF2B5EF4-FFF2-40B4-BE49-F238E27FC236}">
                <a16:creationId xmlns:a16="http://schemas.microsoft.com/office/drawing/2014/main" id="{4E655CE6-C26E-5D68-41D1-EA73F16F115F}"/>
              </a:ext>
            </a:extLst>
          </p:cNvPr>
          <p:cNvSpPr txBox="1"/>
          <p:nvPr/>
        </p:nvSpPr>
        <p:spPr>
          <a:xfrm>
            <a:off x="8464062" y="2476086"/>
            <a:ext cx="570523" cy="276999"/>
          </a:xfrm>
          <a:prstGeom prst="rect">
            <a:avLst/>
          </a:prstGeom>
          <a:noFill/>
        </p:spPr>
        <p:txBody>
          <a:bodyPr wrap="square" rtlCol="0">
            <a:spAutoFit/>
          </a:bodyPr>
          <a:lstStyle/>
          <a:p>
            <a:r>
              <a:rPr lang="en-US" sz="1200" b="1" dirty="0"/>
              <a:t>623</a:t>
            </a:r>
          </a:p>
        </p:txBody>
      </p:sp>
      <p:sp>
        <p:nvSpPr>
          <p:cNvPr id="6" name="TextBox 5">
            <a:extLst>
              <a:ext uri="{FF2B5EF4-FFF2-40B4-BE49-F238E27FC236}">
                <a16:creationId xmlns:a16="http://schemas.microsoft.com/office/drawing/2014/main" id="{63134D6F-9AC3-8CF8-DF7C-BC9A655906BA}"/>
              </a:ext>
            </a:extLst>
          </p:cNvPr>
          <p:cNvSpPr txBox="1"/>
          <p:nvPr/>
        </p:nvSpPr>
        <p:spPr>
          <a:xfrm>
            <a:off x="9836552" y="3290500"/>
            <a:ext cx="444352" cy="276999"/>
          </a:xfrm>
          <a:prstGeom prst="rect">
            <a:avLst/>
          </a:prstGeom>
          <a:noFill/>
        </p:spPr>
        <p:txBody>
          <a:bodyPr wrap="none" rtlCol="0">
            <a:spAutoFit/>
          </a:bodyPr>
          <a:lstStyle/>
          <a:p>
            <a:r>
              <a:rPr lang="en-US" sz="1200" b="1" dirty="0"/>
              <a:t>262</a:t>
            </a:r>
          </a:p>
        </p:txBody>
      </p:sp>
      <p:sp>
        <p:nvSpPr>
          <p:cNvPr id="7" name="TextBox 6">
            <a:extLst>
              <a:ext uri="{FF2B5EF4-FFF2-40B4-BE49-F238E27FC236}">
                <a16:creationId xmlns:a16="http://schemas.microsoft.com/office/drawing/2014/main" id="{8F499ACB-FAF5-8ED1-4120-F8748F568DDA}"/>
              </a:ext>
            </a:extLst>
          </p:cNvPr>
          <p:cNvSpPr txBox="1"/>
          <p:nvPr/>
        </p:nvSpPr>
        <p:spPr>
          <a:xfrm>
            <a:off x="10837100" y="3613666"/>
            <a:ext cx="569359" cy="276999"/>
          </a:xfrm>
          <a:prstGeom prst="rect">
            <a:avLst/>
          </a:prstGeom>
          <a:noFill/>
        </p:spPr>
        <p:txBody>
          <a:bodyPr wrap="square" rtlCol="0">
            <a:spAutoFit/>
          </a:bodyPr>
          <a:lstStyle/>
          <a:p>
            <a:r>
              <a:rPr lang="en-US" sz="1200" b="1" dirty="0"/>
              <a:t>722</a:t>
            </a:r>
          </a:p>
        </p:txBody>
      </p:sp>
      <p:sp>
        <p:nvSpPr>
          <p:cNvPr id="8" name="TextBox 7">
            <a:extLst>
              <a:ext uri="{FF2B5EF4-FFF2-40B4-BE49-F238E27FC236}">
                <a16:creationId xmlns:a16="http://schemas.microsoft.com/office/drawing/2014/main" id="{9C0274FE-835D-321D-C38D-0770907A3BFF}"/>
              </a:ext>
            </a:extLst>
          </p:cNvPr>
          <p:cNvSpPr txBox="1"/>
          <p:nvPr/>
        </p:nvSpPr>
        <p:spPr>
          <a:xfrm>
            <a:off x="11406459" y="3705999"/>
            <a:ext cx="444352" cy="276999"/>
          </a:xfrm>
          <a:prstGeom prst="rect">
            <a:avLst/>
          </a:prstGeom>
          <a:noFill/>
        </p:spPr>
        <p:txBody>
          <a:bodyPr wrap="none" rtlCol="0">
            <a:spAutoFit/>
          </a:bodyPr>
          <a:lstStyle/>
          <a:p>
            <a:r>
              <a:rPr lang="en-US" sz="1200" b="1" dirty="0"/>
              <a:t>332</a:t>
            </a:r>
          </a:p>
        </p:txBody>
      </p:sp>
      <p:sp>
        <p:nvSpPr>
          <p:cNvPr id="9" name="TextBox 8">
            <a:extLst>
              <a:ext uri="{FF2B5EF4-FFF2-40B4-BE49-F238E27FC236}">
                <a16:creationId xmlns:a16="http://schemas.microsoft.com/office/drawing/2014/main" id="{EA40AD97-6EF5-245A-C060-940B98CAE87E}"/>
              </a:ext>
            </a:extLst>
          </p:cNvPr>
          <p:cNvSpPr txBox="1"/>
          <p:nvPr/>
        </p:nvSpPr>
        <p:spPr>
          <a:xfrm>
            <a:off x="10470035" y="3844498"/>
            <a:ext cx="569360" cy="276999"/>
          </a:xfrm>
          <a:prstGeom prst="rect">
            <a:avLst/>
          </a:prstGeom>
          <a:noFill/>
        </p:spPr>
        <p:txBody>
          <a:bodyPr wrap="square" rtlCol="0">
            <a:spAutoFit/>
          </a:bodyPr>
          <a:lstStyle/>
          <a:p>
            <a:r>
              <a:rPr lang="en-US" sz="1200" b="1" dirty="0"/>
              <a:t>204</a:t>
            </a:r>
          </a:p>
        </p:txBody>
      </p:sp>
      <p:sp>
        <p:nvSpPr>
          <p:cNvPr id="10" name="TextBox 9">
            <a:extLst>
              <a:ext uri="{FF2B5EF4-FFF2-40B4-BE49-F238E27FC236}">
                <a16:creationId xmlns:a16="http://schemas.microsoft.com/office/drawing/2014/main" id="{9070546B-FFB1-8B3A-4DD7-673CCAD35B6B}"/>
              </a:ext>
            </a:extLst>
          </p:cNvPr>
          <p:cNvSpPr txBox="1"/>
          <p:nvPr/>
        </p:nvSpPr>
        <p:spPr>
          <a:xfrm>
            <a:off x="10642256" y="4167663"/>
            <a:ext cx="444352" cy="276999"/>
          </a:xfrm>
          <a:prstGeom prst="rect">
            <a:avLst/>
          </a:prstGeom>
          <a:noFill/>
        </p:spPr>
        <p:txBody>
          <a:bodyPr wrap="none" rtlCol="0">
            <a:spAutoFit/>
          </a:bodyPr>
          <a:lstStyle/>
          <a:p>
            <a:r>
              <a:rPr lang="en-US" sz="1200" b="1" dirty="0"/>
              <a:t>242</a:t>
            </a:r>
          </a:p>
        </p:txBody>
      </p:sp>
      <p:sp>
        <p:nvSpPr>
          <p:cNvPr id="11" name="TextBox 10">
            <a:extLst>
              <a:ext uri="{FF2B5EF4-FFF2-40B4-BE49-F238E27FC236}">
                <a16:creationId xmlns:a16="http://schemas.microsoft.com/office/drawing/2014/main" id="{65A3C772-3EC7-DDD8-FE8D-436B9F1EAC9E}"/>
              </a:ext>
            </a:extLst>
          </p:cNvPr>
          <p:cNvSpPr txBox="1"/>
          <p:nvPr/>
        </p:nvSpPr>
        <p:spPr>
          <a:xfrm>
            <a:off x="7390649" y="3567499"/>
            <a:ext cx="444352" cy="276999"/>
          </a:xfrm>
          <a:prstGeom prst="rect">
            <a:avLst/>
          </a:prstGeom>
          <a:noFill/>
        </p:spPr>
        <p:txBody>
          <a:bodyPr wrap="none" rtlCol="0">
            <a:spAutoFit/>
          </a:bodyPr>
          <a:lstStyle/>
          <a:p>
            <a:r>
              <a:rPr lang="en-US" sz="1200" b="1" dirty="0"/>
              <a:t>521</a:t>
            </a:r>
          </a:p>
        </p:txBody>
      </p:sp>
      <p:sp>
        <p:nvSpPr>
          <p:cNvPr id="12" name="TextBox 11">
            <a:extLst>
              <a:ext uri="{FF2B5EF4-FFF2-40B4-BE49-F238E27FC236}">
                <a16:creationId xmlns:a16="http://schemas.microsoft.com/office/drawing/2014/main" id="{68C81337-A807-2E09-DB4F-A3E0E567671C}"/>
              </a:ext>
            </a:extLst>
          </p:cNvPr>
          <p:cNvSpPr txBox="1"/>
          <p:nvPr/>
        </p:nvSpPr>
        <p:spPr>
          <a:xfrm>
            <a:off x="8296638" y="3936830"/>
            <a:ext cx="444352" cy="276999"/>
          </a:xfrm>
          <a:prstGeom prst="rect">
            <a:avLst/>
          </a:prstGeom>
          <a:noFill/>
        </p:spPr>
        <p:txBody>
          <a:bodyPr wrap="none" rtlCol="0">
            <a:spAutoFit/>
          </a:bodyPr>
          <a:lstStyle/>
          <a:p>
            <a:r>
              <a:rPr lang="en-US" sz="1200" b="1" dirty="0"/>
              <a:t>864</a:t>
            </a:r>
          </a:p>
        </p:txBody>
      </p:sp>
      <p:sp>
        <p:nvSpPr>
          <p:cNvPr id="13" name="TextBox 12">
            <a:extLst>
              <a:ext uri="{FF2B5EF4-FFF2-40B4-BE49-F238E27FC236}">
                <a16:creationId xmlns:a16="http://schemas.microsoft.com/office/drawing/2014/main" id="{899CE414-0547-8D6E-81E3-00F79CEDA301}"/>
              </a:ext>
            </a:extLst>
          </p:cNvPr>
          <p:cNvSpPr txBox="1"/>
          <p:nvPr/>
        </p:nvSpPr>
        <p:spPr>
          <a:xfrm>
            <a:off x="9628554" y="4213829"/>
            <a:ext cx="444352" cy="276999"/>
          </a:xfrm>
          <a:prstGeom prst="rect">
            <a:avLst/>
          </a:prstGeom>
          <a:noFill/>
        </p:spPr>
        <p:txBody>
          <a:bodyPr wrap="none" rtlCol="0">
            <a:spAutoFit/>
          </a:bodyPr>
          <a:lstStyle/>
          <a:p>
            <a:r>
              <a:rPr lang="en-US" sz="1200" b="1" dirty="0"/>
              <a:t>916</a:t>
            </a:r>
          </a:p>
        </p:txBody>
      </p:sp>
      <p:sp>
        <p:nvSpPr>
          <p:cNvPr id="14" name="TextBox 13">
            <a:extLst>
              <a:ext uri="{FF2B5EF4-FFF2-40B4-BE49-F238E27FC236}">
                <a16:creationId xmlns:a16="http://schemas.microsoft.com/office/drawing/2014/main" id="{8788F453-A834-765A-D644-A8D6D94710FE}"/>
              </a:ext>
            </a:extLst>
          </p:cNvPr>
          <p:cNvSpPr txBox="1"/>
          <p:nvPr/>
        </p:nvSpPr>
        <p:spPr>
          <a:xfrm>
            <a:off x="7227273" y="4595446"/>
            <a:ext cx="444352" cy="276999"/>
          </a:xfrm>
          <a:prstGeom prst="rect">
            <a:avLst/>
          </a:prstGeom>
          <a:noFill/>
        </p:spPr>
        <p:txBody>
          <a:bodyPr wrap="none" rtlCol="0">
            <a:spAutoFit/>
          </a:bodyPr>
          <a:lstStyle/>
          <a:p>
            <a:r>
              <a:rPr lang="en-US" sz="1200" b="1" dirty="0"/>
              <a:t>436</a:t>
            </a:r>
          </a:p>
        </p:txBody>
      </p:sp>
      <p:sp>
        <p:nvSpPr>
          <p:cNvPr id="15" name="TextBox 14">
            <a:extLst>
              <a:ext uri="{FF2B5EF4-FFF2-40B4-BE49-F238E27FC236}">
                <a16:creationId xmlns:a16="http://schemas.microsoft.com/office/drawing/2014/main" id="{C3ABF913-75B8-217B-DB2F-C6B7762B3B66}"/>
              </a:ext>
            </a:extLst>
          </p:cNvPr>
          <p:cNvSpPr txBox="1"/>
          <p:nvPr/>
        </p:nvSpPr>
        <p:spPr>
          <a:xfrm>
            <a:off x="8528750" y="5258757"/>
            <a:ext cx="357790" cy="276999"/>
          </a:xfrm>
          <a:prstGeom prst="rect">
            <a:avLst/>
          </a:prstGeom>
          <a:noFill/>
        </p:spPr>
        <p:txBody>
          <a:bodyPr wrap="none" rtlCol="0">
            <a:spAutoFit/>
          </a:bodyPr>
          <a:lstStyle/>
          <a:p>
            <a:r>
              <a:rPr lang="en-US" sz="1200" b="1" dirty="0"/>
              <a:t>62</a:t>
            </a:r>
          </a:p>
        </p:txBody>
      </p:sp>
      <p:sp>
        <p:nvSpPr>
          <p:cNvPr id="16" name="TextBox 15">
            <a:extLst>
              <a:ext uri="{FF2B5EF4-FFF2-40B4-BE49-F238E27FC236}">
                <a16:creationId xmlns:a16="http://schemas.microsoft.com/office/drawing/2014/main" id="{CBA3302D-5E86-01BA-8552-80937114AE22}"/>
              </a:ext>
            </a:extLst>
          </p:cNvPr>
          <p:cNvSpPr txBox="1"/>
          <p:nvPr/>
        </p:nvSpPr>
        <p:spPr>
          <a:xfrm>
            <a:off x="9570861" y="5137158"/>
            <a:ext cx="444352" cy="276999"/>
          </a:xfrm>
          <a:prstGeom prst="rect">
            <a:avLst/>
          </a:prstGeom>
          <a:noFill/>
        </p:spPr>
        <p:txBody>
          <a:bodyPr wrap="none" rtlCol="0">
            <a:spAutoFit/>
          </a:bodyPr>
          <a:lstStyle/>
          <a:p>
            <a:r>
              <a:rPr lang="en-US" sz="1200" b="1" dirty="0"/>
              <a:t>729</a:t>
            </a:r>
          </a:p>
        </p:txBody>
      </p:sp>
      <p:sp>
        <p:nvSpPr>
          <p:cNvPr id="17" name="TextBox 16">
            <a:extLst>
              <a:ext uri="{FF2B5EF4-FFF2-40B4-BE49-F238E27FC236}">
                <a16:creationId xmlns:a16="http://schemas.microsoft.com/office/drawing/2014/main" id="{658B6EBD-A815-D373-B7F3-84F502953B17}"/>
              </a:ext>
            </a:extLst>
          </p:cNvPr>
          <p:cNvSpPr txBox="1"/>
          <p:nvPr/>
        </p:nvSpPr>
        <p:spPr>
          <a:xfrm>
            <a:off x="9034585" y="6043586"/>
            <a:ext cx="530915" cy="276999"/>
          </a:xfrm>
          <a:prstGeom prst="rect">
            <a:avLst/>
          </a:prstGeom>
          <a:noFill/>
        </p:spPr>
        <p:txBody>
          <a:bodyPr wrap="none" rtlCol="0">
            <a:spAutoFit/>
          </a:bodyPr>
          <a:lstStyle/>
          <a:p>
            <a:r>
              <a:rPr lang="en-US" sz="1200" b="1" dirty="0"/>
              <a:t>1070</a:t>
            </a:r>
          </a:p>
        </p:txBody>
      </p:sp>
    </p:spTree>
    <p:extLst>
      <p:ext uri="{BB962C8B-B14F-4D97-AF65-F5344CB8AC3E}">
        <p14:creationId xmlns:p14="http://schemas.microsoft.com/office/powerpoint/2010/main" val="246334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45A9-2D43-5D1D-4ED1-DBC34D7B2EFC}"/>
              </a:ext>
            </a:extLst>
          </p:cNvPr>
          <p:cNvSpPr>
            <a:spLocks noGrp="1"/>
          </p:cNvSpPr>
          <p:nvPr>
            <p:ph type="title"/>
          </p:nvPr>
        </p:nvSpPr>
        <p:spPr>
          <a:xfrm>
            <a:off x="1141413" y="609600"/>
            <a:ext cx="9905998" cy="1125894"/>
          </a:xfrm>
        </p:spPr>
        <p:txBody>
          <a:bodyPr/>
          <a:lstStyle/>
          <a:p>
            <a:r>
              <a:rPr lang="en-US" dirty="0"/>
              <a:t>2017 Stations vs. 2022 stations for Ems</a:t>
            </a:r>
          </a:p>
        </p:txBody>
      </p:sp>
      <p:pic>
        <p:nvPicPr>
          <p:cNvPr id="8" name="Content Placeholder 7" descr="Map&#10;&#10;Description automatically generated">
            <a:extLst>
              <a:ext uri="{FF2B5EF4-FFF2-40B4-BE49-F238E27FC236}">
                <a16:creationId xmlns:a16="http://schemas.microsoft.com/office/drawing/2014/main" id="{1DA88CFF-58DC-141C-DF13-95EC39B0720E}"/>
              </a:ext>
            </a:extLst>
          </p:cNvPr>
          <p:cNvPicPr>
            <a:picLocks noGrp="1" noChangeAspect="1"/>
          </p:cNvPicPr>
          <p:nvPr>
            <p:ph sz="half" idx="1"/>
          </p:nvPr>
        </p:nvPicPr>
        <p:blipFill>
          <a:blip r:embed="rId2"/>
          <a:stretch>
            <a:fillRect/>
          </a:stretch>
        </p:blipFill>
        <p:spPr>
          <a:xfrm>
            <a:off x="-1" y="1567543"/>
            <a:ext cx="5952931" cy="5290457"/>
          </a:xfrm>
        </p:spPr>
      </p:pic>
      <p:pic>
        <p:nvPicPr>
          <p:cNvPr id="6" name="Content Placeholder 5" descr="Map&#10;&#10;Description automatically generated">
            <a:extLst>
              <a:ext uri="{FF2B5EF4-FFF2-40B4-BE49-F238E27FC236}">
                <a16:creationId xmlns:a16="http://schemas.microsoft.com/office/drawing/2014/main" id="{C041F05B-FC25-D071-2576-646854E01BE6}"/>
              </a:ext>
            </a:extLst>
          </p:cNvPr>
          <p:cNvPicPr>
            <a:picLocks noGrp="1" noChangeAspect="1"/>
          </p:cNvPicPr>
          <p:nvPr>
            <p:ph sz="half" idx="2"/>
          </p:nvPr>
        </p:nvPicPr>
        <p:blipFill>
          <a:blip r:embed="rId3"/>
          <a:stretch>
            <a:fillRect/>
          </a:stretch>
        </p:blipFill>
        <p:spPr>
          <a:xfrm>
            <a:off x="5952930" y="1567543"/>
            <a:ext cx="6239070" cy="5290457"/>
          </a:xfrm>
        </p:spPr>
      </p:pic>
    </p:spTree>
    <p:extLst>
      <p:ext uri="{BB962C8B-B14F-4D97-AF65-F5344CB8AC3E}">
        <p14:creationId xmlns:p14="http://schemas.microsoft.com/office/powerpoint/2010/main" val="110230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a:effectLst>
                  <a:glow rad="38100">
                    <a:schemeClr val="bg1">
                      <a:lumMod val="65000"/>
                      <a:lumOff val="35000"/>
                      <a:alpha val="50000"/>
                    </a:schemeClr>
                  </a:glow>
                  <a:outerShdw blurRad="28575" dist="31750" dir="13200000" algn="tl" rotWithShape="0">
                    <a:srgbClr val="000000">
                      <a:alpha val="25000"/>
                    </a:srgbClr>
                  </a:outerShdw>
                </a:effectLst>
              </a:rPr>
              <a:t>Municipal tax status 2018</a:t>
            </a:r>
          </a:p>
        </p:txBody>
      </p:sp>
      <p:pic>
        <p:nvPicPr>
          <p:cNvPr id="5" name="Picture 4"/>
          <p:cNvPicPr>
            <a:picLocks noChangeAspect="1"/>
          </p:cNvPicPr>
          <p:nvPr/>
        </p:nvPicPr>
        <p:blipFill>
          <a:blip r:embed="rId3"/>
          <a:stretch>
            <a:fillRect/>
          </a:stretch>
        </p:blipFill>
        <p:spPr>
          <a:xfrm>
            <a:off x="636915" y="786015"/>
            <a:ext cx="6915663" cy="528965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91310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A70A0F3635BF49B347278B3EEF2B00" ma:contentTypeVersion="10" ma:contentTypeDescription="Create a new document." ma:contentTypeScope="" ma:versionID="c4bd48d0c1ff9ce681373803e3c4577f">
  <xsd:schema xmlns:xsd="http://www.w3.org/2001/XMLSchema" xmlns:xs="http://www.w3.org/2001/XMLSchema" xmlns:p="http://schemas.microsoft.com/office/2006/metadata/properties" xmlns:ns2="63ecb2ed-3c89-4cf9-848f-3aee88934a11" xmlns:ns3="9836f18b-350d-4f81-8510-428dc5615161" targetNamespace="http://schemas.microsoft.com/office/2006/metadata/properties" ma:root="true" ma:fieldsID="653bc9661935204b50382024874199ff" ns2:_="" ns3:_="">
    <xsd:import namespace="63ecb2ed-3c89-4cf9-848f-3aee88934a11"/>
    <xsd:import namespace="9836f18b-350d-4f81-8510-428dc56151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cb2ed-3c89-4cf9-848f-3aee88934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6f18b-350d-4f81-8510-428dc561516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4B706-AE3A-41B8-9F94-CA8A9699671F}"/>
</file>

<file path=customXml/itemProps2.xml><?xml version="1.0" encoding="utf-8"?>
<ds:datastoreItem xmlns:ds="http://schemas.openxmlformats.org/officeDocument/2006/customXml" ds:itemID="{692F5135-26CA-4734-BE88-2DC16D390FEB}"/>
</file>

<file path=docProps/app.xml><?xml version="1.0" encoding="utf-8"?>
<Properties xmlns="http://schemas.openxmlformats.org/officeDocument/2006/extended-properties" xmlns:vt="http://schemas.openxmlformats.org/officeDocument/2006/docPropsVTypes">
  <Template>TM03457485[[fn=Mesh]]</Template>
  <TotalTime>1022</TotalTime>
  <Words>1262</Words>
  <Application>Microsoft Office PowerPoint</Application>
  <PresentationFormat>Widescreen</PresentationFormat>
  <Paragraphs>281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vt:lpstr>
      <vt:lpstr>Arial</vt:lpstr>
      <vt:lpstr>Calibri</vt:lpstr>
      <vt:lpstr>Century Gothic</vt:lpstr>
      <vt:lpstr>Times New Roman</vt:lpstr>
      <vt:lpstr>Mesh</vt:lpstr>
      <vt:lpstr>Pike County ALS/BLS Assessment Findings</vt:lpstr>
      <vt:lpstr>Plan Intent &amp; Goal</vt:lpstr>
      <vt:lpstr>Overview</vt:lpstr>
      <vt:lpstr>2022 Existing services</vt:lpstr>
      <vt:lpstr>Ems coverage areas 2017</vt:lpstr>
      <vt:lpstr>EMS Coverage areas 2022</vt:lpstr>
      <vt:lpstr>Municipal Completed Calls</vt:lpstr>
      <vt:lpstr>2017 Stations vs. 2022 stations for Ems</vt:lpstr>
      <vt:lpstr>Municipal tax status 2018</vt:lpstr>
      <vt:lpstr>2022 EMS Tax Status with Voter Referendum</vt:lpstr>
      <vt:lpstr>2022 Designated EMS Tax </vt:lpstr>
      <vt:lpstr>Municipality Assisting with EMS Funding</vt:lpstr>
      <vt:lpstr>Findings of 2018 assessment</vt:lpstr>
      <vt:lpstr>Pike county training center</vt:lpstr>
      <vt:lpstr>Increased Services</vt:lpstr>
      <vt:lpstr>Out of county ems services</vt:lpstr>
      <vt:lpstr>Potential Recommendations</vt:lpstr>
      <vt:lpstr>PowerPoint Presentation</vt:lpstr>
      <vt:lpstr>PowerPoint Presentation</vt:lpstr>
      <vt:lpstr>PowerPoint Presentation</vt:lpstr>
      <vt:lpstr>PowerPoint Presentation</vt:lpstr>
      <vt:lpstr>Average Response time in 2017 vs.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Pike County ALS/BLS Assessment Findings</dc:title>
  <dc:creator>Mike Mrozinski</dc:creator>
  <cp:lastModifiedBy>Jordan Wisniewski</cp:lastModifiedBy>
  <cp:revision>84</cp:revision>
  <cp:lastPrinted>2018-07-06T19:42:45Z</cp:lastPrinted>
  <dcterms:created xsi:type="dcterms:W3CDTF">2018-06-13T15:52:15Z</dcterms:created>
  <dcterms:modified xsi:type="dcterms:W3CDTF">2022-06-14T19:52:26Z</dcterms:modified>
</cp:coreProperties>
</file>