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0"/>
  </p:notesMasterIdLst>
  <p:sldIdLst>
    <p:sldId id="258" r:id="rId2"/>
    <p:sldId id="264" r:id="rId3"/>
    <p:sldId id="263" r:id="rId4"/>
    <p:sldId id="265"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8CEBEB-8CD1-4D7F-B4E6-5B59AEECBC48}" type="datetimeFigureOut">
              <a:rPr lang="en-US" smtClean="0"/>
              <a:t>6/9/2021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00B2A6-8C32-4EB0-9EEF-618C610EDB85}" type="slidenum">
              <a:rPr lang="en-US" smtClean="0"/>
              <a:t>‹#›</a:t>
            </a:fld>
            <a:endParaRPr lang="en-US" dirty="0"/>
          </a:p>
        </p:txBody>
      </p:sp>
    </p:spTree>
    <p:extLst>
      <p:ext uri="{BB962C8B-B14F-4D97-AF65-F5344CB8AC3E}">
        <p14:creationId xmlns:p14="http://schemas.microsoft.com/office/powerpoint/2010/main" val="2358550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63674F-9007-4290-B4BB-BA5394BAD37F}" type="datetime1">
              <a:rPr lang="en-US" smtClean="0"/>
              <a:t>6/9/2021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9FA45A-902D-4C64-999F-F099F6338376}" type="slidenum">
              <a:rPr lang="en-US" smtClean="0"/>
              <a:t>‹#›</a:t>
            </a:fld>
            <a:endParaRPr lang="en-US" dirty="0"/>
          </a:p>
        </p:txBody>
      </p:sp>
    </p:spTree>
    <p:extLst>
      <p:ext uri="{BB962C8B-B14F-4D97-AF65-F5344CB8AC3E}">
        <p14:creationId xmlns:p14="http://schemas.microsoft.com/office/powerpoint/2010/main" val="3743885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2CDA1A-C021-4DB0-A87D-F5420FDACAB2}" type="datetime1">
              <a:rPr lang="en-US" smtClean="0"/>
              <a:t>6/9/2021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9FA45A-902D-4C64-999F-F099F6338376}" type="slidenum">
              <a:rPr lang="en-US" smtClean="0"/>
              <a:t>‹#›</a:t>
            </a:fld>
            <a:endParaRPr lang="en-US" dirty="0"/>
          </a:p>
        </p:txBody>
      </p:sp>
    </p:spTree>
    <p:extLst>
      <p:ext uri="{BB962C8B-B14F-4D97-AF65-F5344CB8AC3E}">
        <p14:creationId xmlns:p14="http://schemas.microsoft.com/office/powerpoint/2010/main" val="41134546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8649868-1DA3-46F6-8D33-57287621BAF9}" type="datetime1">
              <a:rPr lang="en-US" smtClean="0"/>
              <a:t>6/9/2021</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E9FA45A-902D-4C64-999F-F099F6338376}" type="slidenum">
              <a:rPr lang="en-US" smtClean="0"/>
              <a:t>‹#›</a:t>
            </a:fld>
            <a:endParaRPr lang="en-US" dirty="0"/>
          </a:p>
        </p:txBody>
      </p:sp>
    </p:spTree>
    <p:extLst>
      <p:ext uri="{BB962C8B-B14F-4D97-AF65-F5344CB8AC3E}">
        <p14:creationId xmlns:p14="http://schemas.microsoft.com/office/powerpoint/2010/main" val="2317360062"/>
      </p:ext>
    </p:extLst>
  </p:cSld>
  <p:clrMap bg1="dk1" tx1="lt1" bg2="dk2" tx2="lt2" accent1="accent1" accent2="accent2" accent3="accent3" accent4="accent4" accent5="accent5" accent6="accent6" hlink="hlink" folHlink="folHlink"/>
  <p:sldLayoutIdLst>
    <p:sldLayoutId id="2147483727" r:id="rId1"/>
    <p:sldLayoutId id="2147483728" r:id="rId2"/>
  </p:sldLayoutIdLst>
  <p:hf hdr="0" ftr="0" dt="0"/>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tatista.com/statistics/236776/retail-price-of-ground-beef-in-the-united-states/" TargetMode="External"/><Relationship Id="rId2" Type="http://schemas.openxmlformats.org/officeDocument/2006/relationships/hyperlink" Target="https://en.wikipedia.org/wiki/History_of_United_States_postage_rat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C8464-D302-4B69-899C-7E4A1305A4D1}"/>
              </a:ext>
            </a:extLst>
          </p:cNvPr>
          <p:cNvSpPr>
            <a:spLocks noGrp="1"/>
          </p:cNvSpPr>
          <p:nvPr>
            <p:ph type="ctrTitle"/>
          </p:nvPr>
        </p:nvSpPr>
        <p:spPr>
          <a:xfrm>
            <a:off x="1135781" y="1122363"/>
            <a:ext cx="5896391" cy="2387600"/>
          </a:xfrm>
        </p:spPr>
        <p:txBody>
          <a:bodyPr>
            <a:normAutofit/>
          </a:bodyPr>
          <a:lstStyle/>
          <a:p>
            <a:r>
              <a:rPr lang="en-US" b="1" u="sng" dirty="0">
                <a:effectLst/>
                <a:latin typeface="Calibri" panose="020F0502020204030204" pitchFamily="34" charset="0"/>
                <a:ea typeface="Calibri" panose="020F0502020204030204" pitchFamily="34" charset="0"/>
                <a:cs typeface="Times New Roman" panose="02020603050405020304" pitchFamily="18" charset="0"/>
              </a:rPr>
              <a:t>Earned Income Tax </a:t>
            </a:r>
            <a:br>
              <a:rPr lang="en-US"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pic>
        <p:nvPicPr>
          <p:cNvPr id="4" name="Picture 3" descr="A picture containing text&#10;&#10;Description automatically generated">
            <a:extLst>
              <a:ext uri="{FF2B5EF4-FFF2-40B4-BE49-F238E27FC236}">
                <a16:creationId xmlns:a16="http://schemas.microsoft.com/office/drawing/2014/main" id="{465560AC-FF7B-4B35-87EA-BED1160DE02E}"/>
              </a:ext>
            </a:extLst>
          </p:cNvPr>
          <p:cNvPicPr>
            <a:picLocks noChangeAspect="1"/>
          </p:cNvPicPr>
          <p:nvPr/>
        </p:nvPicPr>
        <p:blipFill rotWithShape="1">
          <a:blip r:embed="rId3">
            <a:extLst>
              <a:ext uri="{28A0092B-C50C-407E-A947-70E740481C1C}">
                <a14:useLocalDpi xmlns:a14="http://schemas.microsoft.com/office/drawing/2010/main" val="0"/>
              </a:ext>
            </a:extLst>
          </a:blip>
          <a:srcRect l="10469" r="7247" b="-1"/>
          <a:stretch/>
        </p:blipFill>
        <p:spPr>
          <a:xfrm>
            <a:off x="7678736" y="1122362"/>
            <a:ext cx="3402767" cy="4135437"/>
          </a:xfrm>
          <a:prstGeom prst="rect">
            <a:avLst/>
          </a:prstGeom>
          <a:ln w="190500" cap="sq">
            <a:solidFill>
              <a:srgbClr val="FFFFFF"/>
            </a:solidFill>
            <a:miter lim="800000"/>
          </a:ln>
          <a:effectLst>
            <a:outerShdw blurRad="54991" dist="17780" dir="5400000" algn="ctr" rotWithShape="0">
              <a:schemeClr val="bg1">
                <a:alpha val="40000"/>
              </a:schemeClr>
            </a:outerShdw>
          </a:effectLst>
          <a:scene3d>
            <a:camera prst="orthographicFront"/>
            <a:lightRig rig="twoPt" dir="t">
              <a:rot lat="0" lon="0" rev="7200000"/>
            </a:lightRig>
          </a:scene3d>
          <a:sp3d>
            <a:bevelT w="25400" h="19050"/>
          </a:sp3d>
        </p:spPr>
      </p:pic>
      <p:sp>
        <p:nvSpPr>
          <p:cNvPr id="5" name="Slide Number Placeholder 4">
            <a:extLst>
              <a:ext uri="{FF2B5EF4-FFF2-40B4-BE49-F238E27FC236}">
                <a16:creationId xmlns:a16="http://schemas.microsoft.com/office/drawing/2014/main" id="{3A867CF1-ED95-4D8E-AEFB-EDD6B1DF3D1C}"/>
              </a:ext>
            </a:extLst>
          </p:cNvPr>
          <p:cNvSpPr>
            <a:spLocks noGrp="1"/>
          </p:cNvSpPr>
          <p:nvPr>
            <p:ph type="sldNum" sz="quarter" idx="12"/>
          </p:nvPr>
        </p:nvSpPr>
        <p:spPr/>
        <p:txBody>
          <a:bodyPr/>
          <a:lstStyle/>
          <a:p>
            <a:fld id="{6E9FA45A-902D-4C64-999F-F099F6338376}" type="slidenum">
              <a:rPr lang="en-US" smtClean="0"/>
              <a:t>1</a:t>
            </a:fld>
            <a:endParaRPr lang="en-US" dirty="0"/>
          </a:p>
        </p:txBody>
      </p:sp>
    </p:spTree>
    <p:extLst>
      <p:ext uri="{BB962C8B-B14F-4D97-AF65-F5344CB8AC3E}">
        <p14:creationId xmlns:p14="http://schemas.microsoft.com/office/powerpoint/2010/main" val="827407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E62AD-3093-45E7-9F9C-4BFB499483D7}"/>
              </a:ext>
            </a:extLst>
          </p:cNvPr>
          <p:cNvSpPr>
            <a:spLocks noGrp="1"/>
          </p:cNvSpPr>
          <p:nvPr>
            <p:ph type="title"/>
          </p:nvPr>
        </p:nvSpPr>
        <p:spPr>
          <a:xfrm>
            <a:off x="913795" y="192948"/>
            <a:ext cx="10353761" cy="1040234"/>
          </a:xfrm>
        </p:spPr>
        <p:txBody>
          <a:bodyPr/>
          <a:lstStyle/>
          <a:p>
            <a:pPr algn="ctr"/>
            <a:r>
              <a:rPr lang="en-US" sz="2800" b="1" u="sng" dirty="0">
                <a:effectLst/>
                <a:latin typeface="Calibri" panose="020F0502020204030204" pitchFamily="34" charset="0"/>
                <a:ea typeface="Calibri" panose="020F0502020204030204" pitchFamily="34" charset="0"/>
                <a:cs typeface="Times New Roman" panose="02020603050405020304" pitchFamily="18" charset="0"/>
              </a:rPr>
              <a:t>What is the current situation?</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63189323-53E7-40C2-A2C3-254B090F96A0}"/>
              </a:ext>
            </a:extLst>
          </p:cNvPr>
          <p:cNvSpPr>
            <a:spLocks noGrp="1"/>
          </p:cNvSpPr>
          <p:nvPr>
            <p:ph idx="1"/>
          </p:nvPr>
        </p:nvSpPr>
        <p:spPr>
          <a:xfrm>
            <a:off x="913795" y="746619"/>
            <a:ext cx="10353762" cy="5444455"/>
          </a:xfrm>
        </p:spPr>
        <p:txBody>
          <a:bodyPr>
            <a:normAutofit lnSpcReduction="10000"/>
          </a:bodyPr>
          <a:lstStyle/>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Our Milford Borough mill rate has been set at 46.1 mills for a decade or more for all expenses.  It was just increased in 2021 to 48.1 mills due to the ambulance referendum.   </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largest amount in our budget, 35 mills, is for our General Fund.</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Borough’s General Fund millage is capped by PA Statute to a limit of 30mills, but with annual court approval we can tax an additional 5 mils, if necessary, for a total of 35 mills. </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Approximately 13% of Borough properties are exempt from paying any property tax to the Borough. </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Pike County has not conducted a reassessment since 1994.  </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Borough expenses increase every year. </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Borough has been borrowing against our reserves over the past few years.</a:t>
            </a:r>
          </a:p>
          <a:p>
            <a:pPr marL="342900" indent="-342900">
              <a:lnSpc>
                <a:spcPct val="107000"/>
              </a:lnSpc>
              <a:spcBef>
                <a:spcPts val="0"/>
              </a:spcBef>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 The Borough is pretty much built out.  We cannot add properties to our tax base.</a:t>
            </a:r>
          </a:p>
          <a:p>
            <a:pPr marL="0" indent="0">
              <a:buNone/>
            </a:pPr>
            <a:endParaRPr lang="en-US" dirty="0"/>
          </a:p>
        </p:txBody>
      </p:sp>
      <p:sp>
        <p:nvSpPr>
          <p:cNvPr id="4" name="Slide Number Placeholder 3">
            <a:extLst>
              <a:ext uri="{FF2B5EF4-FFF2-40B4-BE49-F238E27FC236}">
                <a16:creationId xmlns:a16="http://schemas.microsoft.com/office/drawing/2014/main" id="{6151EFE2-1FBD-40EC-815D-6BDE6D5C345F}"/>
              </a:ext>
            </a:extLst>
          </p:cNvPr>
          <p:cNvSpPr>
            <a:spLocks noGrp="1"/>
          </p:cNvSpPr>
          <p:nvPr>
            <p:ph type="sldNum" sz="quarter" idx="12"/>
          </p:nvPr>
        </p:nvSpPr>
        <p:spPr/>
        <p:txBody>
          <a:bodyPr/>
          <a:lstStyle/>
          <a:p>
            <a:fld id="{6E9FA45A-902D-4C64-999F-F099F6338376}" type="slidenum">
              <a:rPr lang="en-US" smtClean="0"/>
              <a:t>2</a:t>
            </a:fld>
            <a:endParaRPr lang="en-US" dirty="0"/>
          </a:p>
        </p:txBody>
      </p:sp>
    </p:spTree>
    <p:extLst>
      <p:ext uri="{BB962C8B-B14F-4D97-AF65-F5344CB8AC3E}">
        <p14:creationId xmlns:p14="http://schemas.microsoft.com/office/powerpoint/2010/main" val="2611007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06856-1847-4F2A-97F8-8B734F9E2B54}"/>
              </a:ext>
            </a:extLst>
          </p:cNvPr>
          <p:cNvSpPr>
            <a:spLocks noGrp="1"/>
          </p:cNvSpPr>
          <p:nvPr>
            <p:ph type="title"/>
          </p:nvPr>
        </p:nvSpPr>
        <p:spPr/>
        <p:txBody>
          <a:bodyPr/>
          <a:lstStyle/>
          <a:p>
            <a:r>
              <a:rPr lang="en-US" u="sng" dirty="0"/>
              <a:t>Historical price increases</a:t>
            </a:r>
          </a:p>
        </p:txBody>
      </p:sp>
      <p:graphicFrame>
        <p:nvGraphicFramePr>
          <p:cNvPr id="4" name="Table 4">
            <a:extLst>
              <a:ext uri="{FF2B5EF4-FFF2-40B4-BE49-F238E27FC236}">
                <a16:creationId xmlns:a16="http://schemas.microsoft.com/office/drawing/2014/main" id="{11DA71C5-64CC-485E-A906-6DA561EE4949}"/>
              </a:ext>
            </a:extLst>
          </p:cNvPr>
          <p:cNvGraphicFramePr>
            <a:graphicFrameLocks noGrp="1"/>
          </p:cNvGraphicFramePr>
          <p:nvPr>
            <p:ph idx="1"/>
          </p:nvPr>
        </p:nvGraphicFramePr>
        <p:xfrm>
          <a:off x="1015068" y="2095500"/>
          <a:ext cx="10253005" cy="4114800"/>
        </p:xfrm>
        <a:graphic>
          <a:graphicData uri="http://schemas.openxmlformats.org/drawingml/2006/table">
            <a:tbl>
              <a:tblPr firstRow="1" bandRow="1">
                <a:tableStyleId>{F5AB1C69-6EDB-4FF4-983F-18BD219EF322}</a:tableStyleId>
              </a:tblPr>
              <a:tblGrid>
                <a:gridCol w="1445492">
                  <a:extLst>
                    <a:ext uri="{9D8B030D-6E8A-4147-A177-3AD203B41FA5}">
                      <a16:colId xmlns:a16="http://schemas.microsoft.com/office/drawing/2014/main" val="2496848599"/>
                    </a:ext>
                  </a:extLst>
                </a:gridCol>
                <a:gridCol w="2572834">
                  <a:extLst>
                    <a:ext uri="{9D8B030D-6E8A-4147-A177-3AD203B41FA5}">
                      <a16:colId xmlns:a16="http://schemas.microsoft.com/office/drawing/2014/main" val="792950871"/>
                    </a:ext>
                  </a:extLst>
                </a:gridCol>
                <a:gridCol w="3671428">
                  <a:extLst>
                    <a:ext uri="{9D8B030D-6E8A-4147-A177-3AD203B41FA5}">
                      <a16:colId xmlns:a16="http://schemas.microsoft.com/office/drawing/2014/main" val="732789707"/>
                    </a:ext>
                  </a:extLst>
                </a:gridCol>
                <a:gridCol w="2563251">
                  <a:extLst>
                    <a:ext uri="{9D8B030D-6E8A-4147-A177-3AD203B41FA5}">
                      <a16:colId xmlns:a16="http://schemas.microsoft.com/office/drawing/2014/main" val="367919191"/>
                    </a:ext>
                  </a:extLst>
                </a:gridCol>
              </a:tblGrid>
              <a:tr h="549658">
                <a:tc>
                  <a:txBody>
                    <a:bodyPr/>
                    <a:lstStyle/>
                    <a:p>
                      <a:endParaRPr lang="en-US" dirty="0"/>
                    </a:p>
                  </a:txBody>
                  <a:tcPr/>
                </a:tc>
                <a:tc>
                  <a:txBody>
                    <a:bodyPr/>
                    <a:lstStyle/>
                    <a:p>
                      <a:r>
                        <a:rPr lang="en-US" dirty="0"/>
                        <a:t>First Class Postage</a:t>
                      </a:r>
                    </a:p>
                  </a:txBody>
                  <a:tcPr/>
                </a:tc>
                <a:tc>
                  <a:txBody>
                    <a:bodyPr/>
                    <a:lstStyle/>
                    <a:p>
                      <a:r>
                        <a:rPr lang="en-US" dirty="0"/>
                        <a:t>1 lb. Ground Beef </a:t>
                      </a:r>
                    </a:p>
                  </a:txBody>
                  <a:tcPr/>
                </a:tc>
                <a:tc>
                  <a:txBody>
                    <a:bodyPr/>
                    <a:lstStyle/>
                    <a:p>
                      <a:r>
                        <a:rPr lang="en-US" dirty="0"/>
                        <a:t>Borough General Fund Mill Rate</a:t>
                      </a:r>
                    </a:p>
                  </a:txBody>
                  <a:tcPr/>
                </a:tc>
                <a:extLst>
                  <a:ext uri="{0D108BD9-81ED-4DB2-BD59-A6C34878D82A}">
                    <a16:rowId xmlns:a16="http://schemas.microsoft.com/office/drawing/2014/main" val="222085305"/>
                  </a:ext>
                </a:extLst>
              </a:tr>
              <a:tr h="318453">
                <a:tc>
                  <a:txBody>
                    <a:bodyPr/>
                    <a:lstStyle/>
                    <a:p>
                      <a:r>
                        <a:rPr lang="en-US" dirty="0"/>
                        <a:t>2020</a:t>
                      </a:r>
                    </a:p>
                  </a:txBody>
                  <a:tcPr/>
                </a:tc>
                <a:tc>
                  <a:txBody>
                    <a:bodyPr/>
                    <a:lstStyle/>
                    <a:p>
                      <a:r>
                        <a:rPr lang="en-US" dirty="0"/>
                        <a:t>55 cents</a:t>
                      </a:r>
                    </a:p>
                  </a:txBody>
                  <a:tcPr/>
                </a:tc>
                <a:tc>
                  <a:txBody>
                    <a:bodyPr/>
                    <a:lstStyle/>
                    <a:p>
                      <a:r>
                        <a:rPr lang="en-US" dirty="0"/>
                        <a:t>$3.95</a:t>
                      </a:r>
                    </a:p>
                  </a:txBody>
                  <a:tcPr/>
                </a:tc>
                <a:tc>
                  <a:txBody>
                    <a:bodyPr/>
                    <a:lstStyle/>
                    <a:p>
                      <a:r>
                        <a:rPr lang="en-US" dirty="0"/>
                        <a:t>35 Mills</a:t>
                      </a:r>
                    </a:p>
                  </a:txBody>
                  <a:tcPr/>
                </a:tc>
                <a:extLst>
                  <a:ext uri="{0D108BD9-81ED-4DB2-BD59-A6C34878D82A}">
                    <a16:rowId xmlns:a16="http://schemas.microsoft.com/office/drawing/2014/main" val="2308490319"/>
                  </a:ext>
                </a:extLst>
              </a:tr>
              <a:tr h="318453">
                <a:tc>
                  <a:txBody>
                    <a:bodyPr/>
                    <a:lstStyle/>
                    <a:p>
                      <a:r>
                        <a:rPr lang="en-US" dirty="0"/>
                        <a:t>2010</a:t>
                      </a:r>
                    </a:p>
                  </a:txBody>
                  <a:tcPr/>
                </a:tc>
                <a:tc>
                  <a:txBody>
                    <a:bodyPr/>
                    <a:lstStyle/>
                    <a:p>
                      <a:r>
                        <a:rPr lang="en-US" dirty="0"/>
                        <a:t>44 cents</a:t>
                      </a:r>
                    </a:p>
                  </a:txBody>
                  <a:tcPr/>
                </a:tc>
                <a:tc>
                  <a:txBody>
                    <a:bodyPr/>
                    <a:lstStyle/>
                    <a:p>
                      <a:r>
                        <a:rPr lang="en-US" dirty="0"/>
                        <a:t>$2.38</a:t>
                      </a:r>
                    </a:p>
                  </a:txBody>
                  <a:tcPr/>
                </a:tc>
                <a:tc>
                  <a:txBody>
                    <a:bodyPr/>
                    <a:lstStyle/>
                    <a:p>
                      <a:r>
                        <a:rPr lang="en-US" dirty="0"/>
                        <a:t>35 Mills</a:t>
                      </a:r>
                    </a:p>
                  </a:txBody>
                  <a:tcPr/>
                </a:tc>
                <a:extLst>
                  <a:ext uri="{0D108BD9-81ED-4DB2-BD59-A6C34878D82A}">
                    <a16:rowId xmlns:a16="http://schemas.microsoft.com/office/drawing/2014/main" val="1472839851"/>
                  </a:ext>
                </a:extLst>
              </a:tr>
              <a:tr h="318453">
                <a:tc>
                  <a:txBody>
                    <a:bodyPr/>
                    <a:lstStyle/>
                    <a:p>
                      <a:r>
                        <a:rPr lang="en-US" dirty="0"/>
                        <a:t>Increase</a:t>
                      </a:r>
                    </a:p>
                  </a:txBody>
                  <a:tcPr/>
                </a:tc>
                <a:tc>
                  <a:txBody>
                    <a:bodyPr/>
                    <a:lstStyle/>
                    <a:p>
                      <a:r>
                        <a:rPr lang="en-US" dirty="0"/>
                        <a:t>11 cents</a:t>
                      </a:r>
                    </a:p>
                  </a:txBody>
                  <a:tcPr/>
                </a:tc>
                <a:tc>
                  <a:txBody>
                    <a:bodyPr/>
                    <a:lstStyle/>
                    <a:p>
                      <a:r>
                        <a:rPr lang="en-US" dirty="0"/>
                        <a:t>$1.57</a:t>
                      </a:r>
                    </a:p>
                  </a:txBody>
                  <a:tcPr/>
                </a:tc>
                <a:tc>
                  <a:txBody>
                    <a:bodyPr/>
                    <a:lstStyle/>
                    <a:p>
                      <a:r>
                        <a:rPr lang="en-US" dirty="0"/>
                        <a:t>$0.00</a:t>
                      </a:r>
                    </a:p>
                  </a:txBody>
                  <a:tcPr/>
                </a:tc>
                <a:extLst>
                  <a:ext uri="{0D108BD9-81ED-4DB2-BD59-A6C34878D82A}">
                    <a16:rowId xmlns:a16="http://schemas.microsoft.com/office/drawing/2014/main" val="1310487723"/>
                  </a:ext>
                </a:extLst>
              </a:tr>
              <a:tr h="318453">
                <a:tc>
                  <a:txBody>
                    <a:bodyPr/>
                    <a:lstStyle/>
                    <a:p>
                      <a:r>
                        <a:rPr lang="en-US" dirty="0"/>
                        <a:t>% Increase</a:t>
                      </a:r>
                    </a:p>
                  </a:txBody>
                  <a:tcPr/>
                </a:tc>
                <a:tc>
                  <a:txBody>
                    <a:bodyPr/>
                    <a:lstStyle/>
                    <a:p>
                      <a:r>
                        <a:rPr lang="en-US" dirty="0"/>
                        <a:t>25%</a:t>
                      </a:r>
                    </a:p>
                  </a:txBody>
                  <a:tcPr/>
                </a:tc>
                <a:tc>
                  <a:txBody>
                    <a:bodyPr/>
                    <a:lstStyle/>
                    <a:p>
                      <a:r>
                        <a:rPr lang="en-US" dirty="0"/>
                        <a:t>66%</a:t>
                      </a:r>
                    </a:p>
                  </a:txBody>
                  <a:tcPr/>
                </a:tc>
                <a:tc>
                  <a:txBody>
                    <a:bodyPr/>
                    <a:lstStyle/>
                    <a:p>
                      <a:r>
                        <a:rPr lang="en-US" dirty="0"/>
                        <a:t>0.00%</a:t>
                      </a:r>
                    </a:p>
                  </a:txBody>
                  <a:tcPr/>
                </a:tc>
                <a:extLst>
                  <a:ext uri="{0D108BD9-81ED-4DB2-BD59-A6C34878D82A}">
                    <a16:rowId xmlns:a16="http://schemas.microsoft.com/office/drawing/2014/main" val="2797550754"/>
                  </a:ext>
                </a:extLst>
              </a:tr>
              <a:tr h="1491930">
                <a:tc>
                  <a:txBody>
                    <a:bodyPr/>
                    <a:lstStyle/>
                    <a:p>
                      <a:r>
                        <a:rPr lang="en-US" dirty="0"/>
                        <a:t>Source</a:t>
                      </a:r>
                    </a:p>
                  </a:txBody>
                  <a:tcPr/>
                </a:tc>
                <a:tc>
                  <a:txBody>
                    <a:bodyPr/>
                    <a:lstStyle/>
                    <a:p>
                      <a:r>
                        <a:rPr lang="en-US" b="1" dirty="0">
                          <a:solidFill>
                            <a:schemeClr val="bg1"/>
                          </a:solidFill>
                          <a:hlinkClick r:id="rId2">
                            <a:extLst>
                              <a:ext uri="{A12FA001-AC4F-418D-AE19-62706E023703}">
                                <ahyp:hlinkClr xmlns:ahyp="http://schemas.microsoft.com/office/drawing/2018/hyperlinkcolor" val="tx"/>
                              </a:ext>
                            </a:extLst>
                          </a:hlinkClick>
                        </a:rPr>
                        <a:t>https://en.wikipedia.org/wiki/History_of_United_States_postage_rates</a:t>
                      </a:r>
                      <a:endParaRPr lang="en-US" b="1" dirty="0">
                        <a:solidFill>
                          <a:schemeClr val="bg1"/>
                        </a:solidFill>
                      </a:endParaRPr>
                    </a:p>
                    <a:p>
                      <a:endParaRPr lang="en-US" dirty="0"/>
                    </a:p>
                  </a:txBody>
                  <a:tcPr/>
                </a:tc>
                <a:tc>
                  <a:txBody>
                    <a:bodyPr/>
                    <a:lstStyle/>
                    <a:p>
                      <a:r>
                        <a:rPr lang="en-US" b="1" dirty="0">
                          <a:solidFill>
                            <a:schemeClr val="bg1"/>
                          </a:solidFill>
                          <a:hlinkClick r:id="rId3">
                            <a:extLst>
                              <a:ext uri="{A12FA001-AC4F-418D-AE19-62706E023703}">
                                <ahyp:hlinkClr xmlns:ahyp="http://schemas.microsoft.com/office/drawing/2018/hyperlinkcolor" val="tx"/>
                              </a:ext>
                            </a:extLst>
                          </a:hlinkClick>
                        </a:rPr>
                        <a:t>https://www.statista.com/statistics/236776/retail-price-of-ground-beef-in-the-united-states/</a:t>
                      </a:r>
                      <a:endParaRPr lang="en-US" b="1" dirty="0">
                        <a:solidFill>
                          <a:schemeClr val="bg1"/>
                        </a:solidFill>
                      </a:endParaRPr>
                    </a:p>
                    <a:p>
                      <a:endParaRPr lang="en-US" dirty="0"/>
                    </a:p>
                    <a:p>
                      <a:endParaRPr lang="en-US" dirty="0"/>
                    </a:p>
                    <a:p>
                      <a:endParaRPr lang="en-US" dirty="0"/>
                    </a:p>
                  </a:txBody>
                  <a:tcPr/>
                </a:tc>
                <a:tc>
                  <a:txBody>
                    <a:bodyPr/>
                    <a:lstStyle/>
                    <a:p>
                      <a:endParaRPr lang="en-US" dirty="0"/>
                    </a:p>
                  </a:txBody>
                  <a:tcPr/>
                </a:tc>
                <a:extLst>
                  <a:ext uri="{0D108BD9-81ED-4DB2-BD59-A6C34878D82A}">
                    <a16:rowId xmlns:a16="http://schemas.microsoft.com/office/drawing/2014/main" val="426179695"/>
                  </a:ext>
                </a:extLst>
              </a:tr>
            </a:tbl>
          </a:graphicData>
        </a:graphic>
      </p:graphicFrame>
      <p:sp>
        <p:nvSpPr>
          <p:cNvPr id="3" name="Slide Number Placeholder 2">
            <a:extLst>
              <a:ext uri="{FF2B5EF4-FFF2-40B4-BE49-F238E27FC236}">
                <a16:creationId xmlns:a16="http://schemas.microsoft.com/office/drawing/2014/main" id="{F321F049-59A1-477A-BB65-C1D016E2B087}"/>
              </a:ext>
            </a:extLst>
          </p:cNvPr>
          <p:cNvSpPr>
            <a:spLocks noGrp="1"/>
          </p:cNvSpPr>
          <p:nvPr>
            <p:ph type="sldNum" sz="quarter" idx="12"/>
          </p:nvPr>
        </p:nvSpPr>
        <p:spPr/>
        <p:txBody>
          <a:bodyPr/>
          <a:lstStyle/>
          <a:p>
            <a:fld id="{6E9FA45A-902D-4C64-999F-F099F6338376}" type="slidenum">
              <a:rPr lang="en-US" smtClean="0"/>
              <a:t>3</a:t>
            </a:fld>
            <a:endParaRPr lang="en-US" dirty="0"/>
          </a:p>
        </p:txBody>
      </p:sp>
    </p:spTree>
    <p:extLst>
      <p:ext uri="{BB962C8B-B14F-4D97-AF65-F5344CB8AC3E}">
        <p14:creationId xmlns:p14="http://schemas.microsoft.com/office/powerpoint/2010/main" val="419655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CB4D3-E5E4-4C39-89C6-80F761FE1DEA}"/>
              </a:ext>
            </a:extLst>
          </p:cNvPr>
          <p:cNvSpPr>
            <a:spLocks noGrp="1"/>
          </p:cNvSpPr>
          <p:nvPr>
            <p:ph type="title"/>
          </p:nvPr>
        </p:nvSpPr>
        <p:spPr>
          <a:xfrm>
            <a:off x="838200" y="570450"/>
            <a:ext cx="10515600" cy="880845"/>
          </a:xfrm>
        </p:spPr>
        <p:txBody>
          <a:bodyPr>
            <a:normAutofit fontScale="90000"/>
          </a:bodyPr>
          <a:lstStyle/>
          <a:p>
            <a:pPr algn="ctr"/>
            <a:r>
              <a:rPr lang="en-US" sz="3600" b="1" u="sng" dirty="0">
                <a:effectLst/>
                <a:latin typeface="Calibri" panose="020F0502020204030204" pitchFamily="34" charset="0"/>
                <a:ea typeface="Calibri" panose="020F0502020204030204" pitchFamily="34" charset="0"/>
                <a:cs typeface="Times New Roman" panose="02020603050405020304" pitchFamily="18" charset="0"/>
              </a:rPr>
              <a:t>What have we done?</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FD0C036-F005-4CDD-BF26-C1E8648ED21A}"/>
              </a:ext>
            </a:extLst>
          </p:cNvPr>
          <p:cNvSpPr>
            <a:spLocks noGrp="1"/>
          </p:cNvSpPr>
          <p:nvPr>
            <p:ph idx="1"/>
          </p:nvPr>
        </p:nvSpPr>
        <p:spPr>
          <a:xfrm>
            <a:off x="838200" y="1023458"/>
            <a:ext cx="10515600" cy="5153506"/>
          </a:xfrm>
        </p:spPr>
        <p:txBody>
          <a:bodyPr>
            <a:normAutofit lnSpcReduction="10000"/>
          </a:bodyPr>
          <a:lstStyle/>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Finance &amp; Insurance Committee has been meeting over the past year in an effort to reduce expenses and identify new sources of revenue.  </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Several years ago, the Mayor and all Borough Councilmembers voted to forego their compensation and eliminate other expenses.</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Applied for and received grants due to Covid-19 of $114k for ambulance service and $22k for police and other services in 2020.</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Added a Local Services Tax (LST) which is estimated to raise approximately $15k or ¾ of a mill.</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Capped the fee for our tax collector at 4% of property taxes collected.</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Increased permit and other fees.</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MPD has been diligently attempting to raise revenue by offering Police Department coverage to nearby POA/HOA’s. </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Approached Pike County to ask for financial assistance but unfortunately, for various reasons, they were unable to assist.</a:t>
            </a:r>
          </a:p>
          <a:p>
            <a:pPr marL="0" indent="0">
              <a:buNone/>
            </a:pPr>
            <a:endParaRPr lang="en-US" dirty="0"/>
          </a:p>
        </p:txBody>
      </p:sp>
      <p:sp>
        <p:nvSpPr>
          <p:cNvPr id="4" name="Slide Number Placeholder 3">
            <a:extLst>
              <a:ext uri="{FF2B5EF4-FFF2-40B4-BE49-F238E27FC236}">
                <a16:creationId xmlns:a16="http://schemas.microsoft.com/office/drawing/2014/main" id="{F200A0B4-3F75-4A2D-8A89-FBF7289F848C}"/>
              </a:ext>
            </a:extLst>
          </p:cNvPr>
          <p:cNvSpPr>
            <a:spLocks noGrp="1"/>
          </p:cNvSpPr>
          <p:nvPr>
            <p:ph type="sldNum" sz="quarter" idx="12"/>
          </p:nvPr>
        </p:nvSpPr>
        <p:spPr/>
        <p:txBody>
          <a:bodyPr/>
          <a:lstStyle/>
          <a:p>
            <a:fld id="{6E9FA45A-902D-4C64-999F-F099F6338376}" type="slidenum">
              <a:rPr lang="en-US" smtClean="0"/>
              <a:t>4</a:t>
            </a:fld>
            <a:endParaRPr lang="en-US" dirty="0"/>
          </a:p>
        </p:txBody>
      </p:sp>
    </p:spTree>
    <p:extLst>
      <p:ext uri="{BB962C8B-B14F-4D97-AF65-F5344CB8AC3E}">
        <p14:creationId xmlns:p14="http://schemas.microsoft.com/office/powerpoint/2010/main" val="1925599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2A3D-49E9-4AE6-BAB9-F7831FDD4CC2}"/>
              </a:ext>
            </a:extLst>
          </p:cNvPr>
          <p:cNvSpPr>
            <a:spLocks noGrp="1"/>
          </p:cNvSpPr>
          <p:nvPr>
            <p:ph type="title"/>
          </p:nvPr>
        </p:nvSpPr>
        <p:spPr/>
        <p:txBody>
          <a:bodyPr/>
          <a:lstStyle/>
          <a:p>
            <a:pPr algn="ctr"/>
            <a:r>
              <a:rPr lang="en-US" sz="3200" b="1" u="sng" dirty="0">
                <a:effectLst/>
                <a:latin typeface="Calibri" panose="020F0502020204030204" pitchFamily="34" charset="0"/>
                <a:ea typeface="Calibri" panose="020F0502020204030204" pitchFamily="34" charset="0"/>
                <a:cs typeface="Times New Roman" panose="02020603050405020304" pitchFamily="18" charset="0"/>
              </a:rPr>
              <a:t>So, what can we do?</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739F3FC2-B9B3-441D-B531-28B8EF6C5667}"/>
              </a:ext>
            </a:extLst>
          </p:cNvPr>
          <p:cNvSpPr>
            <a:spLocks noGrp="1"/>
          </p:cNvSpPr>
          <p:nvPr>
            <p:ph idx="1"/>
          </p:nvPr>
        </p:nvSpPr>
        <p:spPr>
          <a:xfrm>
            <a:off x="913795" y="1484851"/>
            <a:ext cx="10353762" cy="4306349"/>
          </a:xfrm>
        </p:spPr>
        <p:txBody>
          <a:bodyPr/>
          <a:lstStyle/>
          <a:p>
            <a:pPr marL="342900" marR="0" lvl="0" indent="-342900">
              <a:lnSpc>
                <a:spcPct val="107000"/>
              </a:lnSpc>
              <a:spcBef>
                <a:spcPts val="0"/>
              </a:spcBef>
              <a:spcAft>
                <a:spcPts val="0"/>
              </a:spcAft>
              <a:buFont typeface="+mj-lt"/>
              <a:buAutoNum type="arabicPeriod"/>
            </a:pPr>
            <a:r>
              <a:rPr lang="en-US" sz="3600" dirty="0">
                <a:effectLst/>
                <a:latin typeface="Calibri" panose="020F0502020204030204" pitchFamily="34" charset="0"/>
                <a:ea typeface="Calibri" panose="020F0502020204030204" pitchFamily="34" charset="0"/>
                <a:cs typeface="Times New Roman" panose="02020603050405020304" pitchFamily="18" charset="0"/>
              </a:rPr>
              <a:t>Reduce expenses</a:t>
            </a:r>
          </a:p>
          <a:p>
            <a:pPr marL="742950" marR="0" lvl="1" indent="-285750">
              <a:lnSpc>
                <a:spcPct val="107000"/>
              </a:lnSpc>
              <a:spcBef>
                <a:spcPts val="0"/>
              </a:spcBef>
              <a:spcAft>
                <a:spcPts val="0"/>
              </a:spcAft>
              <a:buFont typeface="+mj-lt"/>
              <a:buAutoNum type="alphaLcPeriod"/>
            </a:pPr>
            <a:r>
              <a:rPr lang="en-US" sz="3600" dirty="0">
                <a:effectLst/>
                <a:latin typeface="Calibri" panose="020F0502020204030204" pitchFamily="34" charset="0"/>
                <a:ea typeface="Calibri" panose="020F0502020204030204" pitchFamily="34" charset="0"/>
                <a:cs typeface="Times New Roman" panose="02020603050405020304" pitchFamily="18" charset="0"/>
              </a:rPr>
              <a:t>Cut or eliminate police coverage </a:t>
            </a:r>
          </a:p>
          <a:p>
            <a:pPr marL="742950" marR="0" lvl="1" indent="-285750">
              <a:lnSpc>
                <a:spcPct val="107000"/>
              </a:lnSpc>
              <a:spcBef>
                <a:spcPts val="0"/>
              </a:spcBef>
              <a:spcAft>
                <a:spcPts val="0"/>
              </a:spcAft>
              <a:buFont typeface="+mj-lt"/>
              <a:buAutoNum type="alphaLcPeriod"/>
            </a:pPr>
            <a:r>
              <a:rPr lang="en-US" sz="3600" dirty="0">
                <a:effectLst/>
                <a:latin typeface="Calibri" panose="020F0502020204030204" pitchFamily="34" charset="0"/>
                <a:ea typeface="Calibri" panose="020F0502020204030204" pitchFamily="34" charset="0"/>
                <a:cs typeface="Times New Roman" panose="02020603050405020304" pitchFamily="18" charset="0"/>
              </a:rPr>
              <a:t>Eliminate trash collection </a:t>
            </a:r>
          </a:p>
          <a:p>
            <a:pPr marL="742950" marR="0" lvl="1" indent="-285750">
              <a:lnSpc>
                <a:spcPct val="107000"/>
              </a:lnSpc>
              <a:spcBef>
                <a:spcPts val="0"/>
              </a:spcBef>
              <a:spcAft>
                <a:spcPts val="0"/>
              </a:spcAft>
              <a:buFont typeface="+mj-lt"/>
              <a:buAutoNum type="alphaLcPeriod"/>
            </a:pPr>
            <a:r>
              <a:rPr lang="en-US" sz="3600" dirty="0">
                <a:effectLst/>
                <a:latin typeface="Calibri" panose="020F0502020204030204" pitchFamily="34" charset="0"/>
                <a:ea typeface="Calibri" panose="020F0502020204030204" pitchFamily="34" charset="0"/>
                <a:cs typeface="Times New Roman" panose="02020603050405020304" pitchFamily="18" charset="0"/>
              </a:rPr>
              <a:t>Eliminate other services</a:t>
            </a:r>
          </a:p>
          <a:p>
            <a:pPr marL="342900" marR="0" lvl="0" indent="-342900">
              <a:lnSpc>
                <a:spcPct val="107000"/>
              </a:lnSpc>
              <a:spcBef>
                <a:spcPts val="0"/>
              </a:spcBef>
              <a:spcAft>
                <a:spcPts val="0"/>
              </a:spcAft>
              <a:buFont typeface="+mj-lt"/>
              <a:buAutoNum type="arabicPeriod"/>
            </a:pPr>
            <a:r>
              <a:rPr lang="en-US" sz="3600" dirty="0">
                <a:effectLst/>
                <a:latin typeface="Calibri" panose="020F0502020204030204" pitchFamily="34" charset="0"/>
                <a:ea typeface="Calibri" panose="020F0502020204030204" pitchFamily="34" charset="0"/>
                <a:cs typeface="Times New Roman" panose="02020603050405020304" pitchFamily="18" charset="0"/>
              </a:rPr>
              <a:t>Pass an Earned Income tax or EIT</a:t>
            </a:r>
          </a:p>
          <a:p>
            <a:endParaRPr lang="en-US" dirty="0"/>
          </a:p>
        </p:txBody>
      </p:sp>
      <p:sp>
        <p:nvSpPr>
          <p:cNvPr id="4" name="Slide Number Placeholder 3">
            <a:extLst>
              <a:ext uri="{FF2B5EF4-FFF2-40B4-BE49-F238E27FC236}">
                <a16:creationId xmlns:a16="http://schemas.microsoft.com/office/drawing/2014/main" id="{440657C0-B5C1-45CC-A845-CD73876762F6}"/>
              </a:ext>
            </a:extLst>
          </p:cNvPr>
          <p:cNvSpPr>
            <a:spLocks noGrp="1"/>
          </p:cNvSpPr>
          <p:nvPr>
            <p:ph type="sldNum" sz="quarter" idx="12"/>
          </p:nvPr>
        </p:nvSpPr>
        <p:spPr/>
        <p:txBody>
          <a:bodyPr/>
          <a:lstStyle/>
          <a:p>
            <a:fld id="{6E9FA45A-902D-4C64-999F-F099F6338376}" type="slidenum">
              <a:rPr lang="en-US" smtClean="0"/>
              <a:t>5</a:t>
            </a:fld>
            <a:endParaRPr lang="en-US" dirty="0"/>
          </a:p>
        </p:txBody>
      </p:sp>
    </p:spTree>
    <p:extLst>
      <p:ext uri="{BB962C8B-B14F-4D97-AF65-F5344CB8AC3E}">
        <p14:creationId xmlns:p14="http://schemas.microsoft.com/office/powerpoint/2010/main" val="2414085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61FD4-2292-4279-BAC7-F2CA9ECF0DF4}"/>
              </a:ext>
            </a:extLst>
          </p:cNvPr>
          <p:cNvSpPr>
            <a:spLocks noGrp="1"/>
          </p:cNvSpPr>
          <p:nvPr>
            <p:ph type="title"/>
          </p:nvPr>
        </p:nvSpPr>
        <p:spPr>
          <a:xfrm>
            <a:off x="913795" y="142614"/>
            <a:ext cx="10353761" cy="1048623"/>
          </a:xfrm>
        </p:spPr>
        <p:txBody>
          <a:bodyPr>
            <a:normAutofit fontScale="90000"/>
          </a:bodyPr>
          <a:lstStyle/>
          <a:p>
            <a:pPr algn="ctr"/>
            <a:r>
              <a:rPr lang="en-US" sz="3600" b="1" u="sng" dirty="0">
                <a:effectLst/>
                <a:latin typeface="Calibri" panose="020F0502020204030204" pitchFamily="34" charset="0"/>
                <a:ea typeface="Calibri" panose="020F0502020204030204" pitchFamily="34" charset="0"/>
                <a:cs typeface="Times New Roman" panose="02020603050405020304" pitchFamily="18" charset="0"/>
              </a:rPr>
              <a:t>What is an EIT?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AA467859-F171-4E9F-AFF4-74380CFF273E}"/>
              </a:ext>
            </a:extLst>
          </p:cNvPr>
          <p:cNvSpPr>
            <a:spLocks noGrp="1"/>
          </p:cNvSpPr>
          <p:nvPr>
            <p:ph idx="1"/>
          </p:nvPr>
        </p:nvSpPr>
        <p:spPr>
          <a:xfrm>
            <a:off x="838200" y="763398"/>
            <a:ext cx="10515600" cy="5413565"/>
          </a:xfrm>
        </p:spPr>
        <p:txBody>
          <a:bodyPr>
            <a:normAutofit/>
          </a:bodyPr>
          <a:lstStyle/>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A tax permitted by PA statute which allows a municipality to collect 1% of earned Income or gross wages. </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It only taxes EARNED income.  </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No EIT on Social Security, pensions, IRA distributions, 401K distributions(*), interest or dividend income, unemployment, gifts, inheritances, or other unearned income. (*) Early distributions taxable to PA and locally. </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Entire 1% will come to Milford Borough.</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More than 96% of the 2,560 municipalities in Pennsylvania already have an EIT; only approximately 90 do not.</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Milford Borough’s Finance and Insurance Committee has been researching this tax. What we found out is the following:</a:t>
            </a:r>
          </a:p>
          <a:p>
            <a:pPr marL="742950" marR="0" lvl="1" indent="-285750">
              <a:lnSpc>
                <a:spcPct val="107000"/>
              </a:lnSpc>
              <a:spcBef>
                <a:spcPts val="0"/>
              </a:spcBef>
              <a:spcAft>
                <a:spcPts val="0"/>
              </a:spcAft>
              <a:buFont typeface="+mj-lt"/>
              <a:buAutoNum type="alphaLcPeriod"/>
            </a:pPr>
            <a:r>
              <a:rPr lang="en-US" sz="1600" dirty="0">
                <a:effectLst/>
                <a:latin typeface="Calibri" panose="020F0502020204030204" pitchFamily="34" charset="0"/>
                <a:ea typeface="Calibri" panose="020F0502020204030204" pitchFamily="34" charset="0"/>
                <a:cs typeface="Times New Roman" panose="02020603050405020304" pitchFamily="18" charset="0"/>
              </a:rPr>
              <a:t>Approximately 110 Borough residents as of 2020, or approximately 25% of Borough employed individuals, </a:t>
            </a:r>
            <a:r>
              <a:rPr lang="en-US" sz="1600" u="sng" dirty="0">
                <a:effectLst/>
                <a:latin typeface="Calibri" panose="020F0502020204030204" pitchFamily="34" charset="0"/>
                <a:ea typeface="Calibri" panose="020F0502020204030204" pitchFamily="34" charset="0"/>
                <a:cs typeface="Times New Roman" panose="02020603050405020304" pitchFamily="18" charset="0"/>
              </a:rPr>
              <a:t>already pay the tax,</a:t>
            </a:r>
            <a:r>
              <a:rPr lang="en-US" sz="1600" dirty="0">
                <a:effectLst/>
                <a:latin typeface="Calibri" panose="020F0502020204030204" pitchFamily="34" charset="0"/>
                <a:ea typeface="Calibri" panose="020F0502020204030204" pitchFamily="34" charset="0"/>
                <a:cs typeface="Times New Roman" panose="02020603050405020304" pitchFamily="18" charset="0"/>
              </a:rPr>
              <a:t> approximately $25k to other municipalities; 72 Borough residents pay it to Matamoras or Westfall. If Milford Borough implements an EIT, those taxes paid to other municipalities would instead come to Milford Borough, where the person paying the tax lives.</a:t>
            </a:r>
          </a:p>
          <a:p>
            <a:pPr marL="742950" marR="0" lvl="1" indent="-285750">
              <a:lnSpc>
                <a:spcPct val="107000"/>
              </a:lnSpc>
              <a:spcBef>
                <a:spcPts val="0"/>
              </a:spcBef>
              <a:spcAft>
                <a:spcPts val="0"/>
              </a:spcAft>
              <a:buFont typeface="+mj-lt"/>
              <a:buAutoNum type="alphaLcPeriod"/>
            </a:pPr>
            <a:r>
              <a:rPr lang="en-US" sz="1600" dirty="0">
                <a:effectLst/>
                <a:latin typeface="Calibri" panose="020F0502020204030204" pitchFamily="34" charset="0"/>
                <a:ea typeface="Calibri" panose="020F0502020204030204" pitchFamily="34" charset="0"/>
                <a:cs typeface="Times New Roman" panose="02020603050405020304" pitchFamily="18" charset="0"/>
              </a:rPr>
              <a:t>Estimates are we would collect $105-125k in the first full year of an EIT from Borough residents alone.</a:t>
            </a:r>
          </a:p>
          <a:p>
            <a:pPr marL="742950" lvl="1" indent="-285750">
              <a:lnSpc>
                <a:spcPct val="107000"/>
              </a:lnSpc>
              <a:spcBef>
                <a:spcPts val="0"/>
              </a:spcBef>
              <a:buFont typeface="+mj-lt"/>
              <a:buAutoNum type="alphaLcPeriod"/>
            </a:pPr>
            <a:r>
              <a:rPr lang="en-US" sz="1600" dirty="0">
                <a:effectLst/>
                <a:latin typeface="Calibri" panose="020F0502020204030204" pitchFamily="34" charset="0"/>
                <a:ea typeface="Calibri" panose="020F0502020204030204" pitchFamily="34" charset="0"/>
                <a:cs typeface="Times New Roman" panose="02020603050405020304" pitchFamily="18" charset="0"/>
              </a:rPr>
              <a:t>It is also believed that Milford, as a county seat, with many county employees who live in municipalities without an EIT, may collect an amount of tax from non-residents that could be equal to or greater than the amount collected from Borough residents.</a:t>
            </a:r>
          </a:p>
          <a:p>
            <a:pPr marL="742950" marR="0" lvl="1" indent="-285750">
              <a:lnSpc>
                <a:spcPct val="107000"/>
              </a:lnSpc>
              <a:spcBef>
                <a:spcPts val="0"/>
              </a:spcBef>
              <a:spcAft>
                <a:spcPts val="0"/>
              </a:spcAft>
              <a:buFont typeface="+mj-lt"/>
              <a:buAutoNum type="alphaLcPeriod"/>
            </a:pPr>
            <a:r>
              <a:rPr lang="en-US" sz="1600" dirty="0">
                <a:effectLst/>
                <a:latin typeface="Calibri" panose="020F0502020204030204" pitchFamily="34" charset="0"/>
                <a:ea typeface="Calibri" panose="020F0502020204030204" pitchFamily="34" charset="0"/>
                <a:cs typeface="Times New Roman" panose="02020603050405020304" pitchFamily="18" charset="0"/>
              </a:rPr>
              <a:t>Matamoras collected a total of $315k in EIT in CY 2020</a:t>
            </a:r>
          </a:p>
          <a:p>
            <a:endParaRPr lang="en-US" dirty="0"/>
          </a:p>
        </p:txBody>
      </p:sp>
      <p:sp>
        <p:nvSpPr>
          <p:cNvPr id="4" name="Slide Number Placeholder 3">
            <a:extLst>
              <a:ext uri="{FF2B5EF4-FFF2-40B4-BE49-F238E27FC236}">
                <a16:creationId xmlns:a16="http://schemas.microsoft.com/office/drawing/2014/main" id="{8D275F9B-15B4-46B3-AD14-FB3B1D070408}"/>
              </a:ext>
            </a:extLst>
          </p:cNvPr>
          <p:cNvSpPr>
            <a:spLocks noGrp="1"/>
          </p:cNvSpPr>
          <p:nvPr>
            <p:ph type="sldNum" sz="quarter" idx="12"/>
          </p:nvPr>
        </p:nvSpPr>
        <p:spPr/>
        <p:txBody>
          <a:bodyPr/>
          <a:lstStyle/>
          <a:p>
            <a:fld id="{6E9FA45A-902D-4C64-999F-F099F6338376}" type="slidenum">
              <a:rPr lang="en-US" smtClean="0"/>
              <a:t>6</a:t>
            </a:fld>
            <a:endParaRPr lang="en-US" dirty="0"/>
          </a:p>
        </p:txBody>
      </p:sp>
    </p:spTree>
    <p:extLst>
      <p:ext uri="{BB962C8B-B14F-4D97-AF65-F5344CB8AC3E}">
        <p14:creationId xmlns:p14="http://schemas.microsoft.com/office/powerpoint/2010/main" val="2198261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2DD11-9692-41ED-B363-41D20E65FF31}"/>
              </a:ext>
            </a:extLst>
          </p:cNvPr>
          <p:cNvSpPr>
            <a:spLocks noGrp="1"/>
          </p:cNvSpPr>
          <p:nvPr>
            <p:ph type="title"/>
          </p:nvPr>
        </p:nvSpPr>
        <p:spPr>
          <a:xfrm>
            <a:off x="913795" y="243280"/>
            <a:ext cx="10353761" cy="1249959"/>
          </a:xfrm>
        </p:spPr>
        <p:txBody>
          <a:bodyPr>
            <a:normAutofit fontScale="90000"/>
          </a:bodyPr>
          <a:lstStyle/>
          <a:p>
            <a:pPr algn="ctr"/>
            <a:r>
              <a:rPr lang="en-US" sz="3200" b="1" u="sng" dirty="0">
                <a:effectLst/>
                <a:latin typeface="Calibri" panose="020F0502020204030204" pitchFamily="34" charset="0"/>
                <a:ea typeface="Calibri" panose="020F0502020204030204" pitchFamily="34" charset="0"/>
                <a:cs typeface="Times New Roman" panose="02020603050405020304" pitchFamily="18" charset="0"/>
              </a:rPr>
              <a:t>What will an EIT do to your property tax bill AND what will we use it for?</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7987BDF-D258-4A81-BAC9-20C06061E545}"/>
              </a:ext>
            </a:extLst>
          </p:cNvPr>
          <p:cNvSpPr>
            <a:spLocks noGrp="1"/>
          </p:cNvSpPr>
          <p:nvPr>
            <p:ph idx="1"/>
          </p:nvPr>
        </p:nvSpPr>
        <p:spPr>
          <a:xfrm>
            <a:off x="913795" y="1208015"/>
            <a:ext cx="10353762" cy="4924337"/>
          </a:xfrm>
        </p:spPr>
        <p:txBody>
          <a:bodyPr>
            <a:normAutofit/>
          </a:bodyPr>
          <a:lstStyle/>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All Borough property owners will see a 5 mill or 10% Borough property tax decrease.</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It is expected that additional reductions in the Borough’s millage rate will occur once we know the full effect of an EIT for revenue collected.</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We will be able to have funds available to pay for matching grants, which we are unable to do now.</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We will be able to set aside funds for capital improvements to repair existing Borough properties.</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Those individuals in our Borough on a fixed income or retirees will see their property taxes decline. </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Those individuals working in our Borough but not residing in our Borough will bear some of the costs and services Borough residents have been providing.</a:t>
            </a:r>
          </a:p>
          <a:p>
            <a:endParaRPr lang="en-US" dirty="0"/>
          </a:p>
        </p:txBody>
      </p:sp>
      <p:sp>
        <p:nvSpPr>
          <p:cNvPr id="4" name="Slide Number Placeholder 3">
            <a:extLst>
              <a:ext uri="{FF2B5EF4-FFF2-40B4-BE49-F238E27FC236}">
                <a16:creationId xmlns:a16="http://schemas.microsoft.com/office/drawing/2014/main" id="{111FF5F1-0319-4437-A5D5-80D108C8B78F}"/>
              </a:ext>
            </a:extLst>
          </p:cNvPr>
          <p:cNvSpPr>
            <a:spLocks noGrp="1"/>
          </p:cNvSpPr>
          <p:nvPr>
            <p:ph type="sldNum" sz="quarter" idx="12"/>
          </p:nvPr>
        </p:nvSpPr>
        <p:spPr/>
        <p:txBody>
          <a:bodyPr/>
          <a:lstStyle/>
          <a:p>
            <a:fld id="{6E9FA45A-902D-4C64-999F-F099F6338376}" type="slidenum">
              <a:rPr lang="en-US" smtClean="0"/>
              <a:t>7</a:t>
            </a:fld>
            <a:endParaRPr lang="en-US" dirty="0"/>
          </a:p>
        </p:txBody>
      </p:sp>
    </p:spTree>
    <p:extLst>
      <p:ext uri="{BB962C8B-B14F-4D97-AF65-F5344CB8AC3E}">
        <p14:creationId xmlns:p14="http://schemas.microsoft.com/office/powerpoint/2010/main" val="3209106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1046D-22DE-4C12-B2C5-879A0CB94CF1}"/>
              </a:ext>
            </a:extLst>
          </p:cNvPr>
          <p:cNvSpPr>
            <a:spLocks noGrp="1"/>
          </p:cNvSpPr>
          <p:nvPr>
            <p:ph type="title"/>
          </p:nvPr>
        </p:nvSpPr>
        <p:spPr>
          <a:xfrm>
            <a:off x="913795" y="149290"/>
            <a:ext cx="10353761" cy="1041947"/>
          </a:xfrm>
        </p:spPr>
        <p:txBody>
          <a:bodyPr>
            <a:normAutofit/>
          </a:bodyPr>
          <a:lstStyle/>
          <a:p>
            <a:pPr algn="ctr"/>
            <a:r>
              <a:rPr lang="en-US" sz="3200" b="1" u="sng" dirty="0"/>
              <a:t>Examples of How an EIT May Affect Borough Residents</a:t>
            </a:r>
          </a:p>
        </p:txBody>
      </p:sp>
      <p:sp>
        <p:nvSpPr>
          <p:cNvPr id="3" name="Content Placeholder 2">
            <a:extLst>
              <a:ext uri="{FF2B5EF4-FFF2-40B4-BE49-F238E27FC236}">
                <a16:creationId xmlns:a16="http://schemas.microsoft.com/office/drawing/2014/main" id="{95859627-F112-437B-BA30-2C8CAE9A9C46}"/>
              </a:ext>
            </a:extLst>
          </p:cNvPr>
          <p:cNvSpPr>
            <a:spLocks noGrp="1"/>
          </p:cNvSpPr>
          <p:nvPr>
            <p:ph idx="1"/>
          </p:nvPr>
        </p:nvSpPr>
        <p:spPr>
          <a:xfrm>
            <a:off x="838200" y="1191237"/>
            <a:ext cx="10515600" cy="5517473"/>
          </a:xfrm>
        </p:spPr>
        <p:txBody>
          <a:bodyPr>
            <a:normAutofit fontScale="85000" lnSpcReduction="20000"/>
          </a:bodyPr>
          <a:lstStyle/>
          <a:p>
            <a:r>
              <a:rPr lang="en-US" sz="1900" b="1" dirty="0">
                <a:effectLst/>
                <a:latin typeface="Calibri" panose="020F0502020204030204" pitchFamily="34" charset="0"/>
                <a:cs typeface="Calibri" panose="020F0502020204030204" pitchFamily="34" charset="0"/>
              </a:rPr>
              <a:t>Borough Property Owner Working in PA who Already Pays EIT</a:t>
            </a:r>
            <a:r>
              <a:rPr lang="en-US" sz="1900" dirty="0">
                <a:effectLst/>
                <a:latin typeface="Calibri" panose="020F0502020204030204" pitchFamily="34" charset="0"/>
                <a:cs typeface="Calibri" panose="020F0502020204030204" pitchFamily="34" charset="0"/>
              </a:rPr>
              <a:t>:</a:t>
            </a:r>
          </a:p>
          <a:p>
            <a:pPr lvl="1"/>
            <a:r>
              <a:rPr lang="en-US" sz="1900" dirty="0">
                <a:effectLst/>
                <a:latin typeface="Calibri" panose="020F0502020204030204" pitchFamily="34" charset="0"/>
                <a:cs typeface="Calibri" panose="020F0502020204030204" pitchFamily="34" charset="0"/>
              </a:rPr>
              <a:t>Will receive a 5mill reduction in property tax = $184 (based on average tax bill)</a:t>
            </a:r>
          </a:p>
          <a:p>
            <a:pPr lvl="1"/>
            <a:r>
              <a:rPr lang="en-US" sz="1900" dirty="0">
                <a:effectLst/>
                <a:latin typeface="Calibri" panose="020F0502020204030204" pitchFamily="34" charset="0"/>
                <a:cs typeface="Calibri" panose="020F0502020204030204" pitchFamily="34" charset="0"/>
              </a:rPr>
              <a:t>EIT will now come to Milford Borough, not another municipality</a:t>
            </a:r>
          </a:p>
          <a:p>
            <a:pPr lvl="1"/>
            <a:r>
              <a:rPr lang="en-US" sz="1900" dirty="0">
                <a:effectLst/>
                <a:latin typeface="Calibri" panose="020F0502020204030204" pitchFamily="34" charset="0"/>
                <a:cs typeface="Calibri" panose="020F0502020204030204" pitchFamily="34" charset="0"/>
              </a:rPr>
              <a:t>No reduction in any services</a:t>
            </a:r>
          </a:p>
          <a:p>
            <a:r>
              <a:rPr lang="en-US" sz="1900" b="1" dirty="0">
                <a:effectLst/>
                <a:latin typeface="Calibri" panose="020F0502020204030204" pitchFamily="34" charset="0"/>
                <a:cs typeface="Calibri" panose="020F0502020204030204" pitchFamily="34" charset="0"/>
              </a:rPr>
              <a:t>Borough Property Owner Working in NJ or PA with no EIT:</a:t>
            </a:r>
          </a:p>
          <a:p>
            <a:pPr lvl="1"/>
            <a:r>
              <a:rPr lang="en-US" sz="1900" dirty="0">
                <a:effectLst/>
                <a:latin typeface="Calibri" panose="020F0502020204030204" pitchFamily="34" charset="0"/>
                <a:cs typeface="Calibri" panose="020F0502020204030204" pitchFamily="34" charset="0"/>
              </a:rPr>
              <a:t>Based on average salary of $50k per year will pay $500 EIT to Borough</a:t>
            </a:r>
          </a:p>
          <a:p>
            <a:pPr lvl="1"/>
            <a:r>
              <a:rPr lang="en-US" sz="1900" dirty="0">
                <a:effectLst/>
                <a:latin typeface="Calibri" panose="020F0502020204030204" pitchFamily="34" charset="0"/>
                <a:cs typeface="Calibri" panose="020F0502020204030204" pitchFamily="34" charset="0"/>
              </a:rPr>
              <a:t>Assuming same property tax reduction of 5 mills results in net tax increase of $316</a:t>
            </a:r>
          </a:p>
          <a:p>
            <a:pPr lvl="1"/>
            <a:r>
              <a:rPr lang="en-US" sz="1900" dirty="0">
                <a:effectLst/>
                <a:latin typeface="Calibri" panose="020F0502020204030204" pitchFamily="34" charset="0"/>
                <a:cs typeface="Calibri" panose="020F0502020204030204" pitchFamily="34" charset="0"/>
              </a:rPr>
              <a:t>No reduction in any services</a:t>
            </a:r>
          </a:p>
          <a:p>
            <a:r>
              <a:rPr lang="en-US" sz="1900" b="1" dirty="0">
                <a:effectLst/>
                <a:latin typeface="Calibri" panose="020F0502020204030204" pitchFamily="34" charset="0"/>
                <a:cs typeface="Calibri" panose="020F0502020204030204" pitchFamily="34" charset="0"/>
              </a:rPr>
              <a:t>Borough Property Owner who is Retired with no </a:t>
            </a:r>
            <a:r>
              <a:rPr lang="en-US" sz="1900" b="1" u="sng" dirty="0">
                <a:effectLst/>
                <a:latin typeface="Calibri" panose="020F0502020204030204" pitchFamily="34" charset="0"/>
                <a:cs typeface="Calibri" panose="020F0502020204030204" pitchFamily="34" charset="0"/>
              </a:rPr>
              <a:t>Earned</a:t>
            </a:r>
            <a:r>
              <a:rPr lang="en-US" sz="1900" b="1" dirty="0">
                <a:effectLst/>
                <a:latin typeface="Calibri" panose="020F0502020204030204" pitchFamily="34" charset="0"/>
                <a:cs typeface="Calibri" panose="020F0502020204030204" pitchFamily="34" charset="0"/>
              </a:rPr>
              <a:t> Income</a:t>
            </a:r>
          </a:p>
          <a:p>
            <a:pPr lvl="1"/>
            <a:r>
              <a:rPr lang="en-US" sz="1900" dirty="0">
                <a:effectLst/>
                <a:latin typeface="Calibri" panose="020F0502020204030204" pitchFamily="34" charset="0"/>
                <a:cs typeface="Calibri" panose="020F0502020204030204" pitchFamily="34" charset="0"/>
              </a:rPr>
              <a:t>Will not pay EIT but will receive a 5mill reduction in property tax = $184 (based on average tax bill)</a:t>
            </a:r>
          </a:p>
          <a:p>
            <a:pPr lvl="1"/>
            <a:r>
              <a:rPr lang="en-US" sz="1900" dirty="0">
                <a:effectLst/>
                <a:latin typeface="Calibri" panose="020F0502020204030204" pitchFamily="34" charset="0"/>
                <a:cs typeface="Calibri" panose="020F0502020204030204" pitchFamily="34" charset="0"/>
              </a:rPr>
              <a:t>No reduction in any services</a:t>
            </a:r>
          </a:p>
          <a:p>
            <a:r>
              <a:rPr lang="en-US" sz="1900" b="1" dirty="0">
                <a:effectLst/>
                <a:latin typeface="Calibri" panose="020F0502020204030204" pitchFamily="34" charset="0"/>
                <a:cs typeface="Calibri" panose="020F0502020204030204" pitchFamily="34" charset="0"/>
              </a:rPr>
              <a:t>Borough Resident who is Retired with no </a:t>
            </a:r>
            <a:r>
              <a:rPr lang="en-US" sz="1900" b="1" u="sng" dirty="0">
                <a:effectLst/>
                <a:latin typeface="Calibri" panose="020F0502020204030204" pitchFamily="34" charset="0"/>
                <a:cs typeface="Calibri" panose="020F0502020204030204" pitchFamily="34" charset="0"/>
              </a:rPr>
              <a:t>Earned</a:t>
            </a:r>
            <a:r>
              <a:rPr lang="en-US" sz="1900" b="1" dirty="0">
                <a:effectLst/>
                <a:latin typeface="Calibri" panose="020F0502020204030204" pitchFamily="34" charset="0"/>
                <a:cs typeface="Calibri" panose="020F0502020204030204" pitchFamily="34" charset="0"/>
              </a:rPr>
              <a:t> Income and does not own property in Borough</a:t>
            </a:r>
          </a:p>
          <a:p>
            <a:pPr lvl="1"/>
            <a:r>
              <a:rPr lang="en-US" sz="1900" dirty="0">
                <a:effectLst/>
                <a:latin typeface="Calibri" panose="020F0502020204030204" pitchFamily="34" charset="0"/>
                <a:cs typeface="Calibri" panose="020F0502020204030204" pitchFamily="34" charset="0"/>
              </a:rPr>
              <a:t>Will not pay EIT</a:t>
            </a:r>
          </a:p>
          <a:p>
            <a:pPr lvl="1"/>
            <a:r>
              <a:rPr lang="en-US" sz="1900" dirty="0">
                <a:effectLst/>
                <a:latin typeface="Calibri" panose="020F0502020204030204" pitchFamily="34" charset="0"/>
                <a:cs typeface="Calibri" panose="020F0502020204030204" pitchFamily="34" charset="0"/>
              </a:rPr>
              <a:t>No reduction in any services</a:t>
            </a:r>
          </a:p>
          <a:p>
            <a:r>
              <a:rPr lang="en-US" sz="1900" b="1" dirty="0">
                <a:effectLst/>
                <a:latin typeface="Calibri" panose="020F0502020204030204" pitchFamily="34" charset="0"/>
                <a:cs typeface="Calibri" panose="020F0502020204030204" pitchFamily="34" charset="0"/>
              </a:rPr>
              <a:t>Borough Resident who is working and does not own property in Borough</a:t>
            </a:r>
          </a:p>
          <a:p>
            <a:pPr lvl="1"/>
            <a:r>
              <a:rPr lang="en-US" sz="1900" dirty="0">
                <a:effectLst/>
                <a:latin typeface="Calibri" panose="020F0502020204030204" pitchFamily="34" charset="0"/>
                <a:cs typeface="Calibri" panose="020F0502020204030204" pitchFamily="34" charset="0"/>
              </a:rPr>
              <a:t>Based on average salary of $50k per year will pay $500 EIT to Borough</a:t>
            </a:r>
          </a:p>
          <a:p>
            <a:pPr lvl="1"/>
            <a:r>
              <a:rPr lang="en-US" sz="1900" dirty="0">
                <a:effectLst/>
                <a:latin typeface="Calibri" panose="020F0502020204030204" pitchFamily="34" charset="0"/>
                <a:cs typeface="Calibri" panose="020F0502020204030204" pitchFamily="34" charset="0"/>
              </a:rPr>
              <a:t>No reduction in any services</a:t>
            </a:r>
          </a:p>
          <a:p>
            <a:pPr lvl="1"/>
            <a:endParaRPr lang="en-US" sz="1400" dirty="0"/>
          </a:p>
          <a:p>
            <a:endParaRPr lang="en-US" sz="2200" dirty="0"/>
          </a:p>
          <a:p>
            <a:pPr lvl="1"/>
            <a:endParaRPr lang="en-US" sz="1800" dirty="0"/>
          </a:p>
          <a:p>
            <a:pPr lvl="1"/>
            <a:endParaRPr lang="en-US" sz="1800" dirty="0"/>
          </a:p>
          <a:p>
            <a:endParaRPr lang="en-US" dirty="0"/>
          </a:p>
        </p:txBody>
      </p:sp>
      <p:sp>
        <p:nvSpPr>
          <p:cNvPr id="4" name="Slide Number Placeholder 3">
            <a:extLst>
              <a:ext uri="{FF2B5EF4-FFF2-40B4-BE49-F238E27FC236}">
                <a16:creationId xmlns:a16="http://schemas.microsoft.com/office/drawing/2014/main" id="{47C8F1FF-F1DB-4707-B8EC-9731041B1491}"/>
              </a:ext>
            </a:extLst>
          </p:cNvPr>
          <p:cNvSpPr>
            <a:spLocks noGrp="1"/>
          </p:cNvSpPr>
          <p:nvPr>
            <p:ph type="sldNum" sz="quarter" idx="12"/>
          </p:nvPr>
        </p:nvSpPr>
        <p:spPr/>
        <p:txBody>
          <a:bodyPr/>
          <a:lstStyle/>
          <a:p>
            <a:fld id="{6E9FA45A-902D-4C64-999F-F099F6338376}" type="slidenum">
              <a:rPr lang="en-US" smtClean="0"/>
              <a:t>8</a:t>
            </a:fld>
            <a:endParaRPr lang="en-US" dirty="0"/>
          </a:p>
        </p:txBody>
      </p:sp>
    </p:spTree>
    <p:extLst>
      <p:ext uri="{BB962C8B-B14F-4D97-AF65-F5344CB8AC3E}">
        <p14:creationId xmlns:p14="http://schemas.microsoft.com/office/powerpoint/2010/main" val="31871810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TotalTime>
  <Words>1052</Words>
  <Application>Microsoft Office PowerPoint</Application>
  <PresentationFormat>Widescreen</PresentationFormat>
  <Paragraphs>96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Bookman Old Style</vt:lpstr>
      <vt:lpstr>Calibri</vt:lpstr>
      <vt:lpstr>Rockwell</vt:lpstr>
      <vt:lpstr>Damask</vt:lpstr>
      <vt:lpstr>Earned Income Tax  </vt:lpstr>
      <vt:lpstr>What is the current situation? </vt:lpstr>
      <vt:lpstr>Historical price increases</vt:lpstr>
      <vt:lpstr>What have we done? </vt:lpstr>
      <vt:lpstr>So, what can we do? </vt:lpstr>
      <vt:lpstr>What is an EIT? </vt:lpstr>
      <vt:lpstr>What will an EIT do to your property tax bill AND what will we use it for? </vt:lpstr>
      <vt:lpstr>Examples of How an EIT May Affect Borough Residents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Earned Income Tax Justification</dc:title>
  <dc:creator>Joseph Dooley</dc:creator>
  <cp:lastModifiedBy>Joseph Dooley</cp:lastModifiedBy>
  <cp:revision>12</cp:revision>
  <dcterms:created xsi:type="dcterms:W3CDTF">2021-05-30T21:40:53Z</dcterms:created>
  <dcterms:modified xsi:type="dcterms:W3CDTF">2021-06-09T21:02:21Z</dcterms:modified>
</cp:coreProperties>
</file>